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  <p:sldId id="280" r:id="rId28"/>
    <p:sldId id="281" r:id="rId29"/>
    <p:sldId id="282" r:id="rId30"/>
    <p:sldId id="28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610CDC1F-B33F-4AC2-ABF1-13E342A2D7EA}">
          <p14:sldIdLst>
            <p14:sldId id="256"/>
            <p14:sldId id="257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85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3"/>
            <p14:sldId id="280"/>
            <p14:sldId id="281"/>
            <p14:sldId id="282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933405161901588E-2"/>
          <c:y val="2.8244909446456384E-2"/>
          <c:w val="0.82327362126673931"/>
          <c:h val="0.7817740067577513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5.8029441259869431E-3"/>
                  <c:y val="-1.5406314243521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56F-4679-A179-1251A7444386}"/>
                </c:ext>
              </c:extLst>
            </c:dLbl>
            <c:dLbl>
              <c:idx val="1"/>
              <c:layout>
                <c:manualLayout>
                  <c:x val="4.3522080944902071E-3"/>
                  <c:y val="-2.054175232469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56F-4679-A179-1251A7444386}"/>
                </c:ext>
              </c:extLst>
            </c:dLbl>
            <c:dLbl>
              <c:idx val="2"/>
              <c:layout>
                <c:manualLayout>
                  <c:x val="5.8029441259869431E-3"/>
                  <c:y val="-2.310947136528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56F-4679-A179-1251A7444386}"/>
                </c:ext>
              </c:extLst>
            </c:dLbl>
            <c:dLbl>
              <c:idx val="3"/>
              <c:layout>
                <c:manualLayout>
                  <c:x val="4.3522080944901013E-3"/>
                  <c:y val="-1.2838595202934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56F-4679-A179-1251A7444386}"/>
                </c:ext>
              </c:extLst>
            </c:dLbl>
            <c:dLbl>
              <c:idx val="4"/>
              <c:layout>
                <c:manualLayout>
                  <c:x val="7.2536801574835724E-3"/>
                  <c:y val="-1.5406314243521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56F-4679-A179-1251A74443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Барлығы</c:v>
                </c:pt>
                <c:pt idx="1">
                  <c:v>Дәрігер</c:v>
                </c:pt>
                <c:pt idx="2">
                  <c:v>Мейірбике</c:v>
                </c:pt>
                <c:pt idx="3">
                  <c:v>Кіші буын қызметкерлері</c:v>
                </c:pt>
                <c:pt idx="4">
                  <c:v>Басқалары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780</c:v>
                </c:pt>
                <c:pt idx="1">
                  <c:v>134</c:v>
                </c:pt>
                <c:pt idx="2">
                  <c:v>350</c:v>
                </c:pt>
                <c:pt idx="3">
                  <c:v>219</c:v>
                </c:pt>
                <c:pt idx="4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56F-4679-A179-1251A744438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55000"/>
                    <a:satMod val="103000"/>
                    <a:lumMod val="102000"/>
                    <a:tint val="94000"/>
                  </a:schemeClr>
                </a:gs>
                <a:gs pos="50000">
                  <a:schemeClr val="dk1">
                    <a:tint val="55000"/>
                    <a:satMod val="110000"/>
                    <a:lumMod val="100000"/>
                    <a:shade val="100000"/>
                  </a:schemeClr>
                </a:gs>
                <a:gs pos="100000">
                  <a:schemeClr val="dk1">
                    <a:tint val="5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8.7044161889803622E-3"/>
                  <c:y val="-2.8244909446456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56F-4679-A179-1251A7444386}"/>
                </c:ext>
              </c:extLst>
            </c:dLbl>
            <c:dLbl>
              <c:idx val="1"/>
              <c:layout>
                <c:manualLayout>
                  <c:x val="8.7044161889803622E-3"/>
                  <c:y val="-2.824490944645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56F-4679-A179-1251A7444386}"/>
                </c:ext>
              </c:extLst>
            </c:dLbl>
            <c:dLbl>
              <c:idx val="2"/>
              <c:layout>
                <c:manualLayout>
                  <c:x val="8.7044161889804142E-3"/>
                  <c:y val="-3.0812628487043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56F-4679-A179-1251A7444386}"/>
                </c:ext>
              </c:extLst>
            </c:dLbl>
            <c:dLbl>
              <c:idx val="3"/>
              <c:layout>
                <c:manualLayout>
                  <c:x val="8.7044161889804142E-3"/>
                  <c:y val="-3.8515785608804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56F-4679-A179-1251A7444386}"/>
                </c:ext>
              </c:extLst>
            </c:dLbl>
            <c:dLbl>
              <c:idx val="4"/>
              <c:layout>
                <c:manualLayout>
                  <c:x val="1.1605888251973886E-2"/>
                  <c:y val="-3.5948066568217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56F-4679-A179-1251A74443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Барлығы</c:v>
                </c:pt>
                <c:pt idx="1">
                  <c:v>Дәрігер</c:v>
                </c:pt>
                <c:pt idx="2">
                  <c:v>Мейірбике</c:v>
                </c:pt>
                <c:pt idx="3">
                  <c:v>Кіші буын қызметкерлері</c:v>
                </c:pt>
                <c:pt idx="4">
                  <c:v>Басқалары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753</c:v>
                </c:pt>
                <c:pt idx="1">
                  <c:v>134</c:v>
                </c:pt>
                <c:pt idx="2">
                  <c:v>337</c:v>
                </c:pt>
                <c:pt idx="3">
                  <c:v>208</c:v>
                </c:pt>
                <c:pt idx="4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56F-4679-A179-1251A74443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8055808"/>
        <c:axId val="115776832"/>
        <c:axId val="128023040"/>
      </c:bar3DChart>
      <c:catAx>
        <c:axId val="1280558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15776832"/>
        <c:crosses val="autoZero"/>
        <c:auto val="1"/>
        <c:lblAlgn val="ctr"/>
        <c:lblOffset val="100"/>
        <c:noMultiLvlLbl val="0"/>
      </c:catAx>
      <c:valAx>
        <c:axId val="11577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8055808"/>
        <c:crosses val="autoZero"/>
        <c:crossBetween val="between"/>
      </c:valAx>
      <c:serAx>
        <c:axId val="128023040"/>
        <c:scaling>
          <c:orientation val="minMax"/>
        </c:scaling>
        <c:delete val="1"/>
        <c:axPos val="b"/>
        <c:majorTickMark val="out"/>
        <c:minorTickMark val="none"/>
        <c:tickLblPos val="nextTo"/>
        <c:crossAx val="115776832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50" b="1" i="0" u="none" strike="noStrike" kern="120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sng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5905518714032549E-2"/>
          <c:y val="2.8916155683838169E-2"/>
          <c:w val="0.1166525419808167"/>
          <c:h val="0.236044952470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sng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92446777486142E-2"/>
          <c:y val="2.9632075631965207E-2"/>
          <c:w val="0.83863650724215033"/>
          <c:h val="0.56164952262843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B680D3-1276-404A-A338-4B161B3612CD}" type="VALUE">
                      <a:rPr lang="en-US" sz="1600" b="1">
                        <a:solidFill>
                          <a:srgbClr val="FF0000"/>
                        </a:solidFill>
                      </a:rPr>
                      <a:pPr>
                        <a:defRPr sz="1600" b="1" i="0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EB2-4FB9-B212-D0A126A21A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Барлығы</c:v>
                </c:pt>
                <c:pt idx="1">
                  <c:v>Жоғары санат</c:v>
                </c:pt>
                <c:pt idx="2">
                  <c:v>Бірінші санат</c:v>
                </c:pt>
                <c:pt idx="3">
                  <c:v>Екінші санат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88</c:v>
                </c:pt>
                <c:pt idx="1">
                  <c:v>45</c:v>
                </c:pt>
                <c:pt idx="2">
                  <c:v>18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6D-4F6F-8487-97EEE15A4BF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Барлығы</c:v>
                </c:pt>
                <c:pt idx="1">
                  <c:v>Жоғары санат</c:v>
                </c:pt>
                <c:pt idx="2">
                  <c:v>Бірінші санат</c:v>
                </c:pt>
                <c:pt idx="3">
                  <c:v>Екінші санат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84</c:v>
                </c:pt>
                <c:pt idx="1">
                  <c:v>47</c:v>
                </c:pt>
                <c:pt idx="2">
                  <c:v>17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6D-4F6F-8487-97EEE15A4B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129115136"/>
        <c:axId val="117713728"/>
      </c:barChart>
      <c:catAx>
        <c:axId val="1291151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17713728"/>
        <c:crosses val="autoZero"/>
        <c:auto val="1"/>
        <c:lblAlgn val="ctr"/>
        <c:lblOffset val="100"/>
        <c:noMultiLvlLbl val="0"/>
      </c:catAx>
      <c:valAx>
        <c:axId val="117713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91151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solidFill>
            <a:srgbClr val="FFFF00">
              <a:alpha val="0"/>
            </a:srgbClr>
          </a:solidFill>
          <a:ln w="25400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rgbClr val="000000">
                      <a:alpha val="13000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83592846953733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B03-4431-89E7-DD8C41C71CF1}"/>
                </c:ext>
              </c:extLst>
            </c:dLbl>
            <c:dLbl>
              <c:idx val="1"/>
              <c:layout>
                <c:manualLayout>
                  <c:x val="3.3960915334318914E-2"/>
                  <c:y val="-2.80603266089459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B03-4431-89E7-DD8C41C71C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Екінші</c:v>
                </c:pt>
                <c:pt idx="1">
                  <c:v>Бірінші</c:v>
                </c:pt>
                <c:pt idx="2">
                  <c:v>Жоғары</c:v>
                </c:pt>
                <c:pt idx="3">
                  <c:v>Барлығы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</c:v>
                </c:pt>
                <c:pt idx="1">
                  <c:v>28</c:v>
                </c:pt>
                <c:pt idx="2">
                  <c:v>126</c:v>
                </c:pt>
                <c:pt idx="3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3-4431-89E7-DD8C41C71C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2703103655270023E-2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B03-4431-89E7-DD8C41C71CF1}"/>
                </c:ext>
              </c:extLst>
            </c:dLbl>
            <c:dLbl>
              <c:idx val="1"/>
              <c:layout>
                <c:manualLayout>
                  <c:x val="4.65390321248074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B03-4431-89E7-DD8C41C71C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Екінші</c:v>
                </c:pt>
                <c:pt idx="1">
                  <c:v>Бірінші</c:v>
                </c:pt>
                <c:pt idx="2">
                  <c:v>Жоғары</c:v>
                </c:pt>
                <c:pt idx="3">
                  <c:v>Барлығы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</c:v>
                </c:pt>
                <c:pt idx="1">
                  <c:v>25</c:v>
                </c:pt>
                <c:pt idx="2">
                  <c:v>124</c:v>
                </c:pt>
                <c:pt idx="3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03-4431-89E7-DD8C41C71C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145622528"/>
        <c:axId val="117717184"/>
        <c:axId val="0"/>
      </c:bar3DChart>
      <c:catAx>
        <c:axId val="1456225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717184"/>
        <c:crosses val="autoZero"/>
        <c:auto val="1"/>
        <c:lblAlgn val="ctr"/>
        <c:lblOffset val="100"/>
        <c:noMultiLvlLbl val="0"/>
      </c:catAx>
      <c:valAx>
        <c:axId val="117717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62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309175256628078"/>
          <c:y val="4.5117770602320785E-2"/>
          <c:w val="0.77690823241862017"/>
          <c:h val="0.954882274062571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127-4A49-8E5A-54A45170109E}"/>
              </c:ext>
            </c:extLst>
          </c:dPt>
          <c:dPt>
            <c:idx val="1"/>
            <c:bubble3D val="0"/>
            <c:explosion val="9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127-4A49-8E5A-54A45170109E}"/>
              </c:ext>
            </c:extLst>
          </c:dPt>
          <c:dPt>
            <c:idx val="2"/>
            <c:bubble3D val="0"/>
            <c:explosion val="27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127-4A49-8E5A-54A45170109E}"/>
              </c:ext>
            </c:extLst>
          </c:dPt>
          <c:dPt>
            <c:idx val="3"/>
            <c:bubble3D val="0"/>
            <c:explosion val="9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127-4A49-8E5A-54A45170109E}"/>
              </c:ext>
            </c:extLst>
          </c:dPt>
          <c:dPt>
            <c:idx val="4"/>
            <c:bubble3D val="0"/>
            <c:explosion val="18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127-4A49-8E5A-54A45170109E}"/>
              </c:ext>
            </c:extLst>
          </c:dPt>
          <c:dPt>
            <c:idx val="5"/>
            <c:bubble3D val="0"/>
            <c:explosion val="1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127-4A49-8E5A-54A45170109E}"/>
              </c:ext>
            </c:extLst>
          </c:dPt>
          <c:dPt>
            <c:idx val="6"/>
            <c:bubble3D val="0"/>
            <c:explosion val="12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127-4A49-8E5A-54A45170109E}"/>
              </c:ext>
            </c:extLst>
          </c:dPt>
          <c:dPt>
            <c:idx val="7"/>
            <c:bubble3D val="0"/>
            <c:explosion val="6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127-4A49-8E5A-54A45170109E}"/>
              </c:ext>
            </c:extLst>
          </c:dPt>
          <c:dPt>
            <c:idx val="8"/>
            <c:bubble3D val="0"/>
            <c:explosion val="17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127-4A49-8E5A-54A45170109E}"/>
              </c:ext>
            </c:extLst>
          </c:dPt>
          <c:dPt>
            <c:idx val="9"/>
            <c:bubble3D val="0"/>
            <c:explosion val="6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127-4A49-8E5A-54A45170109E}"/>
              </c:ext>
            </c:extLst>
          </c:dPt>
          <c:dLbls>
            <c:dLbl>
              <c:idx val="0"/>
              <c:layout>
                <c:manualLayout>
                  <c:x val="-2.4307501284924975E-2"/>
                  <c:y val="-3.19020404352235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355B09C-3B56-4D39-9EE3-B0C865C86F0F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
2020ж-3</a:t>
                    </a:r>
                  </a:p>
                  <a:p>
                    <a:pPr>
                      <a:defRPr/>
                    </a:pPr>
                    <a:r>
                      <a:rPr lang="ru-RU"/>
                      <a:t>2019ж-9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127-4A49-8E5A-54A45170109E}"/>
                </c:ext>
              </c:extLst>
            </c:dLbl>
            <c:dLbl>
              <c:idx val="1"/>
              <c:layout>
                <c:manualLayout>
                  <c:x val="2.4724432669931431E-2"/>
                  <c:y val="-2.483559746316603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645C316-96BF-416E-BF3C-DC0833CC2131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
2020ж-34</a:t>
                    </a:r>
                  </a:p>
                  <a:p>
                    <a:pPr>
                      <a:defRPr/>
                    </a:pPr>
                    <a:r>
                      <a:rPr lang="ru-RU"/>
                      <a:t>2019ж-46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127-4A49-8E5A-54A45170109E}"/>
                </c:ext>
              </c:extLst>
            </c:dLbl>
            <c:dLbl>
              <c:idx val="2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32C440F-15FA-4C4C-8EF9-E4FC320FD0F8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
2020ж-144</a:t>
                    </a:r>
                  </a:p>
                  <a:p>
                    <a:pPr>
                      <a:defRPr/>
                    </a:pPr>
                    <a:r>
                      <a:rPr lang="ru-RU"/>
                      <a:t>2019ж-139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127-4A49-8E5A-54A45170109E}"/>
                </c:ext>
              </c:extLst>
            </c:dLbl>
            <c:dLbl>
              <c:idx val="3"/>
              <c:layout>
                <c:manualLayout>
                  <c:x val="0.13100822130874348"/>
                  <c:y val="-3.2901925927928625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 algn="ctr" rtl="0"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D8389C1-9CB0-4637-9028-D5A81B4D8312}" type="CATEGORYNAME">
                      <a:rPr lang="ru-RU"/>
                      <a:pPr algn="ctr" rtl="0">
                        <a:defRPr/>
                      </a:pPr>
                      <a:t>[ИМЯ КАТЕГОРИИ]</a:t>
                    </a:fld>
                    <a:r>
                      <a:rPr lang="ru-RU"/>
                      <a:t> </a:t>
                    </a:r>
                  </a:p>
                  <a:p>
                    <a:pPr algn="ctr" rtl="0">
                      <a:defRPr/>
                    </a:pPr>
                    <a:r>
                      <a:rPr lang="ru-RU"/>
                      <a:t>2020ж-1</a:t>
                    </a:r>
                  </a:p>
                  <a:p>
                    <a:pPr algn="ctr" rtl="0">
                      <a:defRPr/>
                    </a:pPr>
                    <a:r>
                      <a:rPr lang="ru-RU"/>
                      <a:t>2019ж-0</a:t>
                    </a:r>
                  </a:p>
                  <a:p>
                    <a:pPr algn="ctr" rtl="0">
                      <a:defRPr/>
                    </a:pPr>
                    <a:r>
                      <a:rPr lang="ru-RU"/>
                      <a:t> сестринского ухода 
2020ж-5</a:t>
                    </a:r>
                  </a:p>
                  <a:p>
                    <a:pPr algn="ctr" rtl="0">
                      <a:defRPr/>
                    </a:pPr>
                    <a:r>
                      <a:rPr lang="ru-RU"/>
                      <a:t>2019ж-2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 algn="ctr" rtl="0"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34407288079102"/>
                      <c:h val="0.16131716414547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127-4A49-8E5A-54A45170109E}"/>
                </c:ext>
              </c:extLst>
            </c:dLbl>
            <c:dLbl>
              <c:idx val="4"/>
              <c:layout>
                <c:manualLayout>
                  <c:x val="-8.3710631326470858E-2"/>
                  <c:y val="-1.40740359657007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312D4A7-4B91-41FA-AC72-DDE6733292F9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
2020ж-8</a:t>
                    </a:r>
                  </a:p>
                  <a:p>
                    <a:pPr>
                      <a:defRPr/>
                    </a:pPr>
                    <a:r>
                      <a:rPr lang="ru-RU"/>
                      <a:t>2019ж-12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127-4A49-8E5A-54A45170109E}"/>
                </c:ext>
              </c:extLst>
            </c:dLbl>
            <c:dLbl>
              <c:idx val="5"/>
              <c:layout>
                <c:manualLayout>
                  <c:x val="-0.16074846433619347"/>
                  <c:y val="-4.891847123369270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9AD59780-5B61-4891-BA7B-883C60440695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
2020ж-18</a:t>
                    </a:r>
                  </a:p>
                  <a:p>
                    <a:pPr>
                      <a:defRPr/>
                    </a:pPr>
                    <a:r>
                      <a:rPr lang="ru-RU"/>
                      <a:t>2019ж-23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127-4A49-8E5A-54A45170109E}"/>
                </c:ext>
              </c:extLst>
            </c:dLbl>
            <c:dLbl>
              <c:idx val="6"/>
              <c:layout>
                <c:manualLayout>
                  <c:x val="-0.10498517428579589"/>
                  <c:y val="-9.694503641009584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D7157DDF-13B8-47EA-AB3C-B5EF662FDACF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
2020ж-34</a:t>
                    </a:r>
                  </a:p>
                  <a:p>
                    <a:pPr>
                      <a:defRPr/>
                    </a:pPr>
                    <a:r>
                      <a:rPr lang="ru-RU"/>
                      <a:t>2019ж19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127-4A49-8E5A-54A45170109E}"/>
                </c:ext>
              </c:extLst>
            </c:dLbl>
            <c:dLbl>
              <c:idx val="7"/>
              <c:layout>
                <c:manualLayout>
                  <c:x val="-5.637385249061292E-2"/>
                  <c:y val="4.591188100312086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8D3F7BBA-5F75-42EB-9EEB-32B73372D68C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
2020ж-32</a:t>
                    </a:r>
                  </a:p>
                  <a:p>
                    <a:pPr>
                      <a:defRPr/>
                    </a:pPr>
                    <a:r>
                      <a:rPr lang="ru-RU"/>
                      <a:t>2019ж-18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127-4A49-8E5A-54A45170109E}"/>
                </c:ext>
              </c:extLst>
            </c:dLbl>
            <c:dLbl>
              <c:idx val="8"/>
              <c:layout>
                <c:manualLayout>
                  <c:x val="-1.4863302721185532E-2"/>
                  <c:y val="-1.860288882043412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B5561068-7070-4E8B-8679-39CC2BD6986E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
2020ж-2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127-4A49-8E5A-54A45170109E}"/>
                </c:ext>
              </c:extLst>
            </c:dLbl>
            <c:dLbl>
              <c:idx val="9"/>
              <c:layout>
                <c:manualLayout>
                  <c:x val="-3.6580207872307013E-3"/>
                  <c:y val="-4.734462128321439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F4679A9F-FDC8-4C07-A30F-5F81423EECA3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
2020ж-54</a:t>
                    </a:r>
                  </a:p>
                  <a:p>
                    <a:pPr>
                      <a:defRPr/>
                    </a:pPr>
                    <a:r>
                      <a:rPr lang="ru-RU"/>
                      <a:t>2019ж-27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1127-4A49-8E5A-54A45170109E}"/>
                </c:ext>
              </c:extLst>
            </c:dLbl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кардиоревматология</c:v>
                </c:pt>
                <c:pt idx="1">
                  <c:v>общая терапия</c:v>
                </c:pt>
                <c:pt idx="2">
                  <c:v>НИЦ</c:v>
                </c:pt>
                <c:pt idx="3">
                  <c:v>реабилитация</c:v>
                </c:pt>
                <c:pt idx="4">
                  <c:v>эндо-гематология</c:v>
                </c:pt>
                <c:pt idx="5">
                  <c:v>хирургия №1</c:v>
                </c:pt>
                <c:pt idx="6">
                  <c:v>хирургия №2</c:v>
                </c:pt>
                <c:pt idx="7">
                  <c:v>уронефрология</c:v>
                </c:pt>
                <c:pt idx="8">
                  <c:v>гиекология</c:v>
                </c:pt>
                <c:pt idx="9">
                  <c:v>нейро-травматология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</c:v>
                </c:pt>
                <c:pt idx="1">
                  <c:v>34</c:v>
                </c:pt>
                <c:pt idx="2">
                  <c:v>144</c:v>
                </c:pt>
                <c:pt idx="3">
                  <c:v>6</c:v>
                </c:pt>
                <c:pt idx="4">
                  <c:v>8</c:v>
                </c:pt>
                <c:pt idx="5">
                  <c:v>18</c:v>
                </c:pt>
                <c:pt idx="6">
                  <c:v>34</c:v>
                </c:pt>
                <c:pt idx="7">
                  <c:v>32</c:v>
                </c:pt>
                <c:pt idx="8">
                  <c:v>2</c:v>
                </c:pt>
                <c:pt idx="9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127-4A49-8E5A-54A4517010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85831-02FC-4E60-AA9A-6D952A9CAF3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0CCEC8-A913-4B84-9F5F-694F21DE67E1}">
      <dgm:prSet phldrT="[Текст]" custT="1"/>
      <dgm:spPr/>
      <dgm:t>
        <a:bodyPr/>
        <a:lstStyle/>
        <a:p>
          <a:r>
            <a:rPr lang="kk-KZ" sz="2400" dirty="0" smtClean="0"/>
            <a:t>2020</a:t>
          </a:r>
          <a:endParaRPr lang="ru-RU" sz="2400" dirty="0"/>
        </a:p>
      </dgm:t>
    </dgm:pt>
    <dgm:pt modelId="{DD16C2EF-0C3F-4881-9CED-4F95A9956EB4}" type="parTrans" cxnId="{249AC9B1-2E89-4C09-8650-2EE7137011E8}">
      <dgm:prSet/>
      <dgm:spPr/>
      <dgm:t>
        <a:bodyPr/>
        <a:lstStyle/>
        <a:p>
          <a:endParaRPr lang="ru-RU"/>
        </a:p>
      </dgm:t>
    </dgm:pt>
    <dgm:pt modelId="{C4913DAB-5026-4331-BA68-EC07C0FE3234}" type="sibTrans" cxnId="{249AC9B1-2E89-4C09-8650-2EE7137011E8}">
      <dgm:prSet/>
      <dgm:spPr/>
      <dgm:t>
        <a:bodyPr/>
        <a:lstStyle/>
        <a:p>
          <a:endParaRPr lang="ru-RU"/>
        </a:p>
      </dgm:t>
    </dgm:pt>
    <dgm:pt modelId="{86626DD1-0759-4144-A7F2-DB8BAC4C1413}">
      <dgm:prSet phldrT="[Текст]"/>
      <dgm:spPr/>
      <dgm:t>
        <a:bodyPr/>
        <a:lstStyle/>
        <a:p>
          <a:r>
            <a:rPr lang="kk-KZ" b="1" dirty="0" smtClean="0">
              <a:latin typeface="Times New Roman" pitchFamily="18" charset="0"/>
              <a:cs typeface="Times New Roman" pitchFamily="18" charset="0"/>
            </a:rPr>
            <a:t>Ми қан тамырларының эндоваскулярлық эмболизациясы-10           (41 433,4мың.тг)</a:t>
          </a:r>
          <a:endParaRPr lang="ru-RU" dirty="0"/>
        </a:p>
      </dgm:t>
    </dgm:pt>
    <dgm:pt modelId="{C84834F1-14C2-4337-B581-3BEAC7972F5C}" type="parTrans" cxnId="{66578757-2023-41EE-8010-917D3591B94B}">
      <dgm:prSet/>
      <dgm:spPr/>
      <dgm:t>
        <a:bodyPr/>
        <a:lstStyle/>
        <a:p>
          <a:endParaRPr lang="ru-RU"/>
        </a:p>
      </dgm:t>
    </dgm:pt>
    <dgm:pt modelId="{2909DA7A-CC89-4F86-B92B-F70BDC816E48}" type="sibTrans" cxnId="{66578757-2023-41EE-8010-917D3591B94B}">
      <dgm:prSet/>
      <dgm:spPr/>
      <dgm:t>
        <a:bodyPr/>
        <a:lstStyle/>
        <a:p>
          <a:endParaRPr lang="ru-RU"/>
        </a:p>
      </dgm:t>
    </dgm:pt>
    <dgm:pt modelId="{F1C94453-7284-4973-B6D7-B1766AB665CD}">
      <dgm:prSet phldrT="[Текст]" custT="1"/>
      <dgm:spPr/>
      <dgm:t>
        <a:bodyPr/>
        <a:lstStyle/>
        <a:p>
          <a:r>
            <a:rPr lang="kk-KZ" sz="2400" dirty="0" smtClean="0"/>
            <a:t>2019</a:t>
          </a:r>
          <a:endParaRPr lang="ru-RU" sz="2400" dirty="0"/>
        </a:p>
      </dgm:t>
    </dgm:pt>
    <dgm:pt modelId="{FA761676-3244-40A8-97C6-4EFBB339683C}" type="parTrans" cxnId="{8FAB110A-6A61-452C-BDA4-0B280F83D2B2}">
      <dgm:prSet/>
      <dgm:spPr/>
      <dgm:t>
        <a:bodyPr/>
        <a:lstStyle/>
        <a:p>
          <a:endParaRPr lang="ru-RU"/>
        </a:p>
      </dgm:t>
    </dgm:pt>
    <dgm:pt modelId="{05E095C0-8EF8-46DC-854C-3AE20645B9E9}" type="sibTrans" cxnId="{8FAB110A-6A61-452C-BDA4-0B280F83D2B2}">
      <dgm:prSet/>
      <dgm:spPr/>
      <dgm:t>
        <a:bodyPr/>
        <a:lstStyle/>
        <a:p>
          <a:endParaRPr lang="ru-RU"/>
        </a:p>
      </dgm:t>
    </dgm:pt>
    <dgm:pt modelId="{FC7A986B-98D2-422F-9AFE-B5D2DD279F24}">
      <dgm:prSet phldrT="[Текст]"/>
      <dgm:spPr/>
      <dgm:t>
        <a:bodyPr/>
        <a:lstStyle/>
        <a:p>
          <a:r>
            <a:rPr lang="kk-KZ" b="1" dirty="0" smtClean="0">
              <a:latin typeface="Times New Roman" pitchFamily="18" charset="0"/>
              <a:cs typeface="Times New Roman" pitchFamily="18" charset="0"/>
            </a:rPr>
            <a:t>Ми қан тамырларының эндоваскулярлық эмболизациясы-27           (99 886,6мың.тг)</a:t>
          </a:r>
          <a:endParaRPr lang="ru-RU" dirty="0"/>
        </a:p>
      </dgm:t>
    </dgm:pt>
    <dgm:pt modelId="{CA294E48-11A8-4EAE-A36F-4A8060134CD1}" type="parTrans" cxnId="{1B04375B-71DD-4960-9F3C-E7827E46389E}">
      <dgm:prSet/>
      <dgm:spPr/>
      <dgm:t>
        <a:bodyPr/>
        <a:lstStyle/>
        <a:p>
          <a:endParaRPr lang="ru-RU"/>
        </a:p>
      </dgm:t>
    </dgm:pt>
    <dgm:pt modelId="{3102D969-0B10-4364-B1A2-4B0EFC5A4526}" type="sibTrans" cxnId="{1B04375B-71DD-4960-9F3C-E7827E46389E}">
      <dgm:prSet/>
      <dgm:spPr/>
      <dgm:t>
        <a:bodyPr/>
        <a:lstStyle/>
        <a:p>
          <a:endParaRPr lang="ru-RU"/>
        </a:p>
      </dgm:t>
    </dgm:pt>
    <dgm:pt modelId="{D522247F-FBDE-4047-AD7E-B2C80E85AE11}" type="pres">
      <dgm:prSet presAssocID="{0C185831-02FC-4E60-AA9A-6D952A9CAF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D1ABB6-4CBC-4A8B-980A-54B07EE362B6}" type="pres">
      <dgm:prSet presAssocID="{280CCEC8-A913-4B84-9F5F-694F21DE67E1}" presName="composite" presStyleCnt="0"/>
      <dgm:spPr/>
    </dgm:pt>
    <dgm:pt modelId="{66DDDBBB-50DF-4BA5-ACBE-6D116D7B2B02}" type="pres">
      <dgm:prSet presAssocID="{280CCEC8-A913-4B84-9F5F-694F21DE67E1}" presName="parentText" presStyleLbl="alignNode1" presStyleIdx="0" presStyleCnt="2" custScaleX="1276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49DD-28D6-4A85-A0C9-53D56658E16B}" type="pres">
      <dgm:prSet presAssocID="{280CCEC8-A913-4B84-9F5F-694F21DE67E1}" presName="descendantText" presStyleLbl="alignAcc1" presStyleIdx="0" presStyleCnt="2" custScaleX="88929" custScaleY="107631" custLinFactNeighborX="-1114" custLinFactNeighborY="11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BED2F-BD16-47ED-8FA4-D5F6B08B7952}" type="pres">
      <dgm:prSet presAssocID="{C4913DAB-5026-4331-BA68-EC07C0FE3234}" presName="sp" presStyleCnt="0"/>
      <dgm:spPr/>
    </dgm:pt>
    <dgm:pt modelId="{4D4FC714-FE11-47A6-9178-A174CB8576AC}" type="pres">
      <dgm:prSet presAssocID="{F1C94453-7284-4973-B6D7-B1766AB665CD}" presName="composite" presStyleCnt="0"/>
      <dgm:spPr/>
    </dgm:pt>
    <dgm:pt modelId="{975F84CE-AD2C-4C7B-9889-031C8F747C28}" type="pres">
      <dgm:prSet presAssocID="{F1C94453-7284-4973-B6D7-B1766AB665CD}" presName="parentText" presStyleLbl="alignNode1" presStyleIdx="1" presStyleCnt="2" custScaleX="1229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5398B-3CBF-4CAA-9175-F1E040DCFB63}" type="pres">
      <dgm:prSet presAssocID="{F1C94453-7284-4973-B6D7-B1766AB665CD}" presName="descendantText" presStyleLbl="alignAcc1" presStyleIdx="1" presStyleCnt="2" custScaleX="91181" custScaleY="82568" custLinFactNeighborX="328" custLinFactNeighborY="-2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9AC9B1-2E89-4C09-8650-2EE7137011E8}" srcId="{0C185831-02FC-4E60-AA9A-6D952A9CAF3E}" destId="{280CCEC8-A913-4B84-9F5F-694F21DE67E1}" srcOrd="0" destOrd="0" parTransId="{DD16C2EF-0C3F-4881-9CED-4F95A9956EB4}" sibTransId="{C4913DAB-5026-4331-BA68-EC07C0FE3234}"/>
    <dgm:cxn modelId="{66578757-2023-41EE-8010-917D3591B94B}" srcId="{280CCEC8-A913-4B84-9F5F-694F21DE67E1}" destId="{86626DD1-0759-4144-A7F2-DB8BAC4C1413}" srcOrd="0" destOrd="0" parTransId="{C84834F1-14C2-4337-B581-3BEAC7972F5C}" sibTransId="{2909DA7A-CC89-4F86-B92B-F70BDC816E48}"/>
    <dgm:cxn modelId="{82441F47-A3ED-4DE4-828A-90DBA5A8CA13}" type="presOf" srcId="{0C185831-02FC-4E60-AA9A-6D952A9CAF3E}" destId="{D522247F-FBDE-4047-AD7E-B2C80E85AE11}" srcOrd="0" destOrd="0" presId="urn:microsoft.com/office/officeart/2005/8/layout/chevron2"/>
    <dgm:cxn modelId="{8FAB110A-6A61-452C-BDA4-0B280F83D2B2}" srcId="{0C185831-02FC-4E60-AA9A-6D952A9CAF3E}" destId="{F1C94453-7284-4973-B6D7-B1766AB665CD}" srcOrd="1" destOrd="0" parTransId="{FA761676-3244-40A8-97C6-4EFBB339683C}" sibTransId="{05E095C0-8EF8-46DC-854C-3AE20645B9E9}"/>
    <dgm:cxn modelId="{1B04375B-71DD-4960-9F3C-E7827E46389E}" srcId="{F1C94453-7284-4973-B6D7-B1766AB665CD}" destId="{FC7A986B-98D2-422F-9AFE-B5D2DD279F24}" srcOrd="0" destOrd="0" parTransId="{CA294E48-11A8-4EAE-A36F-4A8060134CD1}" sibTransId="{3102D969-0B10-4364-B1A2-4B0EFC5A4526}"/>
    <dgm:cxn modelId="{B5110CF3-832F-43AE-A659-CF23585880E9}" type="presOf" srcId="{280CCEC8-A913-4B84-9F5F-694F21DE67E1}" destId="{66DDDBBB-50DF-4BA5-ACBE-6D116D7B2B02}" srcOrd="0" destOrd="0" presId="urn:microsoft.com/office/officeart/2005/8/layout/chevron2"/>
    <dgm:cxn modelId="{0E75AD21-1D37-467F-B740-D24CCF0D0ED1}" type="presOf" srcId="{F1C94453-7284-4973-B6D7-B1766AB665CD}" destId="{975F84CE-AD2C-4C7B-9889-031C8F747C28}" srcOrd="0" destOrd="0" presId="urn:microsoft.com/office/officeart/2005/8/layout/chevron2"/>
    <dgm:cxn modelId="{F89FCB15-BDDD-4C0B-9306-23A62F95EDBD}" type="presOf" srcId="{FC7A986B-98D2-422F-9AFE-B5D2DD279F24}" destId="{0335398B-3CBF-4CAA-9175-F1E040DCFB63}" srcOrd="0" destOrd="0" presId="urn:microsoft.com/office/officeart/2005/8/layout/chevron2"/>
    <dgm:cxn modelId="{D16FA117-DFF6-4A30-91AF-11BB122FF18D}" type="presOf" srcId="{86626DD1-0759-4144-A7F2-DB8BAC4C1413}" destId="{A64749DD-28D6-4A85-A0C9-53D56658E16B}" srcOrd="0" destOrd="0" presId="urn:microsoft.com/office/officeart/2005/8/layout/chevron2"/>
    <dgm:cxn modelId="{A8C749F5-5B95-4F3F-990C-03BF5355B16D}" type="presParOf" srcId="{D522247F-FBDE-4047-AD7E-B2C80E85AE11}" destId="{B2D1ABB6-4CBC-4A8B-980A-54B07EE362B6}" srcOrd="0" destOrd="0" presId="urn:microsoft.com/office/officeart/2005/8/layout/chevron2"/>
    <dgm:cxn modelId="{7B181B2A-F890-49CD-AC2E-A003136C7A25}" type="presParOf" srcId="{B2D1ABB6-4CBC-4A8B-980A-54B07EE362B6}" destId="{66DDDBBB-50DF-4BA5-ACBE-6D116D7B2B02}" srcOrd="0" destOrd="0" presId="urn:microsoft.com/office/officeart/2005/8/layout/chevron2"/>
    <dgm:cxn modelId="{BC107988-7715-46EE-A8E1-E56EABC12988}" type="presParOf" srcId="{B2D1ABB6-4CBC-4A8B-980A-54B07EE362B6}" destId="{A64749DD-28D6-4A85-A0C9-53D56658E16B}" srcOrd="1" destOrd="0" presId="urn:microsoft.com/office/officeart/2005/8/layout/chevron2"/>
    <dgm:cxn modelId="{E5606FE5-39B6-4335-8D3A-5693B605A096}" type="presParOf" srcId="{D522247F-FBDE-4047-AD7E-B2C80E85AE11}" destId="{FAEBED2F-BD16-47ED-8FA4-D5F6B08B7952}" srcOrd="1" destOrd="0" presId="urn:microsoft.com/office/officeart/2005/8/layout/chevron2"/>
    <dgm:cxn modelId="{2EF15F83-7555-4C16-9116-42BA02F4E73C}" type="presParOf" srcId="{D522247F-FBDE-4047-AD7E-B2C80E85AE11}" destId="{4D4FC714-FE11-47A6-9178-A174CB8576AC}" srcOrd="2" destOrd="0" presId="urn:microsoft.com/office/officeart/2005/8/layout/chevron2"/>
    <dgm:cxn modelId="{131EE026-87AF-441F-928A-D8AF714A5CE7}" type="presParOf" srcId="{4D4FC714-FE11-47A6-9178-A174CB8576AC}" destId="{975F84CE-AD2C-4C7B-9889-031C8F747C28}" srcOrd="0" destOrd="0" presId="urn:microsoft.com/office/officeart/2005/8/layout/chevron2"/>
    <dgm:cxn modelId="{9A295686-B627-4111-9C5C-F9AB775EAD2C}" type="presParOf" srcId="{4D4FC714-FE11-47A6-9178-A174CB8576AC}" destId="{0335398B-3CBF-4CAA-9175-F1E040DCFB6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732F3-8C0E-4DC8-A4E6-8C0CF04DAF41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7198C1-FE57-45DE-A992-C36EFD5C9A94}">
      <dgm:prSet phldrT="[Текст]"/>
      <dgm:spPr/>
      <dgm:t>
        <a:bodyPr/>
        <a:lstStyle/>
        <a:p>
          <a:r>
            <a:rPr lang="kk-KZ" b="1" dirty="0"/>
            <a:t>Карантиндік</a:t>
          </a:r>
          <a:r>
            <a:rPr lang="kk-KZ" dirty="0"/>
            <a:t> </a:t>
          </a:r>
          <a:r>
            <a:rPr lang="kk-KZ" b="1" dirty="0"/>
            <a:t>стационар</a:t>
          </a:r>
          <a:endParaRPr lang="ru-RU" b="1" dirty="0"/>
        </a:p>
      </dgm:t>
    </dgm:pt>
    <dgm:pt modelId="{ED8D7C41-75C4-4738-8F69-CA90F37E5309}" type="parTrans" cxnId="{6D2ADA0B-8C63-40F6-AFC5-62DE88EF9D9F}">
      <dgm:prSet/>
      <dgm:spPr/>
      <dgm:t>
        <a:bodyPr/>
        <a:lstStyle/>
        <a:p>
          <a:endParaRPr lang="ru-RU"/>
        </a:p>
      </dgm:t>
    </dgm:pt>
    <dgm:pt modelId="{B13E50E2-D7D1-4D1B-A884-B9CE8434E136}" type="sibTrans" cxnId="{6D2ADA0B-8C63-40F6-AFC5-62DE88EF9D9F}">
      <dgm:prSet/>
      <dgm:spPr/>
      <dgm:t>
        <a:bodyPr/>
        <a:lstStyle/>
        <a:p>
          <a:endParaRPr lang="ru-RU"/>
        </a:p>
      </dgm:t>
    </dgm:pt>
    <dgm:pt modelId="{297E1A2C-F3B6-4143-8CAE-84D49FE8862C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dirty="0"/>
            <a:t>31 науқас Емделіп шықты </a:t>
          </a:r>
          <a:endParaRPr lang="ru-RU" dirty="0"/>
        </a:p>
      </dgm:t>
    </dgm:pt>
    <dgm:pt modelId="{935B40A7-C461-4B57-9019-5947D3C19F25}" type="parTrans" cxnId="{1CF4A200-4ED3-4A47-B5B5-913AD18B9C6F}">
      <dgm:prSet/>
      <dgm:spPr/>
      <dgm:t>
        <a:bodyPr/>
        <a:lstStyle/>
        <a:p>
          <a:endParaRPr lang="ru-RU"/>
        </a:p>
      </dgm:t>
    </dgm:pt>
    <dgm:pt modelId="{8F736BD7-CE51-4409-B6BD-A7626664AA19}" type="sibTrans" cxnId="{1CF4A200-4ED3-4A47-B5B5-913AD18B9C6F}">
      <dgm:prSet/>
      <dgm:spPr/>
      <dgm:t>
        <a:bodyPr/>
        <a:lstStyle/>
        <a:p>
          <a:endParaRPr lang="ru-RU"/>
        </a:p>
      </dgm:t>
    </dgm:pt>
    <dgm:pt modelId="{7776C9C8-76AC-4F99-A1DF-3B0EE2993417}">
      <dgm:prSet phldrT="[Текст]"/>
      <dgm:spPr/>
      <dgm:t>
        <a:bodyPr/>
        <a:lstStyle/>
        <a:p>
          <a:r>
            <a:rPr lang="ru-RU" b="1" dirty="0">
              <a:solidFill>
                <a:srgbClr val="FFFFFF"/>
              </a:solidFill>
              <a:cs typeface="Arial" charset="0"/>
            </a:rPr>
            <a:t>Провизорлық стационар</a:t>
          </a:r>
          <a:endParaRPr lang="ru-RU" dirty="0"/>
        </a:p>
      </dgm:t>
    </dgm:pt>
    <dgm:pt modelId="{380E35BD-01CE-481B-8A75-3249A2B9457A}" type="parTrans" cxnId="{706547D2-9964-4989-A1CC-B5A349DC40C1}">
      <dgm:prSet/>
      <dgm:spPr/>
      <dgm:t>
        <a:bodyPr/>
        <a:lstStyle/>
        <a:p>
          <a:endParaRPr lang="ru-RU"/>
        </a:p>
      </dgm:t>
    </dgm:pt>
    <dgm:pt modelId="{16733BF1-4FC7-4EDF-B26A-D7497F2A93D8}" type="sibTrans" cxnId="{706547D2-9964-4989-A1CC-B5A349DC40C1}">
      <dgm:prSet/>
      <dgm:spPr/>
      <dgm:t>
        <a:bodyPr/>
        <a:lstStyle/>
        <a:p>
          <a:endParaRPr lang="ru-RU"/>
        </a:p>
      </dgm:t>
    </dgm:pt>
    <dgm:pt modelId="{6C35E418-327B-406A-AB2C-63CA2927825C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dirty="0"/>
            <a:t>1160 науқас Емделіп шықты </a:t>
          </a:r>
          <a:endParaRPr lang="ru-RU" dirty="0"/>
        </a:p>
      </dgm:t>
    </dgm:pt>
    <dgm:pt modelId="{CDA98418-98AA-4DBD-888A-A65570FE83BB}" type="parTrans" cxnId="{4E0534E4-96FE-496C-B31A-856F2EE745B5}">
      <dgm:prSet/>
      <dgm:spPr/>
      <dgm:t>
        <a:bodyPr/>
        <a:lstStyle/>
        <a:p>
          <a:endParaRPr lang="ru-RU"/>
        </a:p>
      </dgm:t>
    </dgm:pt>
    <dgm:pt modelId="{5A03FD09-DF04-4DE2-B1A2-7CC82BBF4B6C}" type="sibTrans" cxnId="{4E0534E4-96FE-496C-B31A-856F2EE745B5}">
      <dgm:prSet/>
      <dgm:spPr/>
      <dgm:t>
        <a:bodyPr/>
        <a:lstStyle/>
        <a:p>
          <a:endParaRPr lang="ru-RU"/>
        </a:p>
      </dgm:t>
    </dgm:pt>
    <dgm:pt modelId="{E0327E8A-DC26-4AD9-BAE7-B17EB1E3F5BF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dirty="0"/>
            <a:t>188 қайтыс болды</a:t>
          </a:r>
          <a:endParaRPr lang="ru-RU" dirty="0"/>
        </a:p>
      </dgm:t>
    </dgm:pt>
    <dgm:pt modelId="{2D69D2B6-D800-48B5-9347-C5BE62EBD62D}" type="parTrans" cxnId="{79E1BDEC-3C0B-4572-96A8-7066BA228BE6}">
      <dgm:prSet/>
      <dgm:spPr/>
      <dgm:t>
        <a:bodyPr/>
        <a:lstStyle/>
        <a:p>
          <a:endParaRPr lang="ru-RU"/>
        </a:p>
      </dgm:t>
    </dgm:pt>
    <dgm:pt modelId="{B32473D8-E6C7-45A5-8FD8-927EF87B50C2}" type="sibTrans" cxnId="{79E1BDEC-3C0B-4572-96A8-7066BA228BE6}">
      <dgm:prSet/>
      <dgm:spPr/>
      <dgm:t>
        <a:bodyPr/>
        <a:lstStyle/>
        <a:p>
          <a:endParaRPr lang="ru-RU"/>
        </a:p>
      </dgm:t>
    </dgm:pt>
    <dgm:pt modelId="{7C3E1D09-4BE2-4EEA-887B-5AB4C52A796D}">
      <dgm:prSet phldrT="[Текст]"/>
      <dgm:spPr/>
      <dgm:t>
        <a:bodyPr/>
        <a:lstStyle/>
        <a:p>
          <a:r>
            <a:rPr lang="ru-RU" b="1" i="0" dirty="0">
              <a:solidFill>
                <a:srgbClr val="FFFFFF"/>
              </a:solidFill>
              <a:cs typeface="Arial" charset="0"/>
            </a:rPr>
            <a:t>Инфекциялық стационар</a:t>
          </a:r>
          <a:endParaRPr lang="ru-RU" dirty="0"/>
        </a:p>
      </dgm:t>
    </dgm:pt>
    <dgm:pt modelId="{B4AFC1F3-6AE0-420F-850E-D9353D6293E3}" type="parTrans" cxnId="{70FF5D27-5ECE-4289-8859-DA017792D91E}">
      <dgm:prSet/>
      <dgm:spPr/>
      <dgm:t>
        <a:bodyPr/>
        <a:lstStyle/>
        <a:p>
          <a:endParaRPr lang="ru-RU"/>
        </a:p>
      </dgm:t>
    </dgm:pt>
    <dgm:pt modelId="{3693795D-F70A-48BD-BCCB-C25DCAD18586}" type="sibTrans" cxnId="{70FF5D27-5ECE-4289-8859-DA017792D91E}">
      <dgm:prSet/>
      <dgm:spPr/>
      <dgm:t>
        <a:bodyPr/>
        <a:lstStyle/>
        <a:p>
          <a:endParaRPr lang="ru-RU"/>
        </a:p>
      </dgm:t>
    </dgm:pt>
    <dgm:pt modelId="{4F60BA6F-DE9A-41E0-BC07-D8C9138B506E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b="1" dirty="0"/>
            <a:t>243</a:t>
          </a:r>
          <a:r>
            <a:rPr lang="kk-KZ" dirty="0"/>
            <a:t> науқас емделіп шықты</a:t>
          </a:r>
          <a:endParaRPr lang="ru-RU" dirty="0"/>
        </a:p>
      </dgm:t>
    </dgm:pt>
    <dgm:pt modelId="{B9030DAD-C12A-4AE0-8C89-6A0758F090D2}" type="parTrans" cxnId="{D1DE94EC-9050-4E06-A8D5-6F5580F30724}">
      <dgm:prSet/>
      <dgm:spPr/>
      <dgm:t>
        <a:bodyPr/>
        <a:lstStyle/>
        <a:p>
          <a:endParaRPr lang="ru-RU"/>
        </a:p>
      </dgm:t>
    </dgm:pt>
    <dgm:pt modelId="{B5E13F8B-0DE7-4CF2-8575-EFE082A8355C}" type="sibTrans" cxnId="{D1DE94EC-9050-4E06-A8D5-6F5580F30724}">
      <dgm:prSet/>
      <dgm:spPr/>
      <dgm:t>
        <a:bodyPr/>
        <a:lstStyle/>
        <a:p>
          <a:endParaRPr lang="ru-RU"/>
        </a:p>
      </dgm:t>
    </dgm:pt>
    <dgm:pt modelId="{D44FEB0D-4ACD-427D-B1AF-985DB8BD66E8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b="1" dirty="0"/>
            <a:t>30</a:t>
          </a:r>
          <a:r>
            <a:rPr lang="kk-KZ" dirty="0"/>
            <a:t> қайтыс болды</a:t>
          </a:r>
          <a:endParaRPr lang="ru-RU" dirty="0"/>
        </a:p>
      </dgm:t>
    </dgm:pt>
    <dgm:pt modelId="{EEF200D5-2161-4AFD-8D62-E6CA1DEC9F1F}" type="parTrans" cxnId="{FDFE1097-CAB6-4A4B-8F18-7BBE46807946}">
      <dgm:prSet/>
      <dgm:spPr/>
      <dgm:t>
        <a:bodyPr/>
        <a:lstStyle/>
        <a:p>
          <a:endParaRPr lang="ru-RU"/>
        </a:p>
      </dgm:t>
    </dgm:pt>
    <dgm:pt modelId="{57A0816A-F38D-47E8-A4AA-B5FB2340E09A}" type="sibTrans" cxnId="{FDFE1097-CAB6-4A4B-8F18-7BBE46807946}">
      <dgm:prSet/>
      <dgm:spPr/>
      <dgm:t>
        <a:bodyPr/>
        <a:lstStyle/>
        <a:p>
          <a:endParaRPr lang="ru-RU"/>
        </a:p>
      </dgm:t>
    </dgm:pt>
    <dgm:pt modelId="{B02F1345-5027-4102-AB82-5E1DE9C78A35}" type="pres">
      <dgm:prSet presAssocID="{8B5732F3-8C0E-4DC8-A4E6-8C0CF04DAF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9ED163-43A4-4C39-81CE-3BDD4A439909}" type="pres">
      <dgm:prSet presAssocID="{8B5732F3-8C0E-4DC8-A4E6-8C0CF04DAF41}" presName="tSp" presStyleCnt="0"/>
      <dgm:spPr/>
    </dgm:pt>
    <dgm:pt modelId="{684D2A8E-1DF7-45E2-8678-BED1F4754451}" type="pres">
      <dgm:prSet presAssocID="{8B5732F3-8C0E-4DC8-A4E6-8C0CF04DAF41}" presName="bSp" presStyleCnt="0"/>
      <dgm:spPr/>
    </dgm:pt>
    <dgm:pt modelId="{D2246809-12B9-4201-BC5A-2B74DF7D87B9}" type="pres">
      <dgm:prSet presAssocID="{8B5732F3-8C0E-4DC8-A4E6-8C0CF04DAF41}" presName="process" presStyleCnt="0"/>
      <dgm:spPr/>
    </dgm:pt>
    <dgm:pt modelId="{3DE8D17D-2FCC-4052-9C86-13DF4081AF8E}" type="pres">
      <dgm:prSet presAssocID="{D67198C1-FE57-45DE-A992-C36EFD5C9A94}" presName="composite1" presStyleCnt="0"/>
      <dgm:spPr/>
    </dgm:pt>
    <dgm:pt modelId="{F716A17E-92CE-4573-9F0D-7D5C9A9BB9EB}" type="pres">
      <dgm:prSet presAssocID="{D67198C1-FE57-45DE-A992-C36EFD5C9A94}" presName="dummyNode1" presStyleLbl="node1" presStyleIdx="0" presStyleCnt="3"/>
      <dgm:spPr/>
    </dgm:pt>
    <dgm:pt modelId="{29BFBA56-8B04-46B9-A4BD-A28ED3814A92}" type="pres">
      <dgm:prSet presAssocID="{D67198C1-FE57-45DE-A992-C36EFD5C9A9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47207-E878-47FE-9532-7AC934AC1FE2}" type="pres">
      <dgm:prSet presAssocID="{D67198C1-FE57-45DE-A992-C36EFD5C9A9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6C571-71C4-4E31-B39B-5CB26209C93D}" type="pres">
      <dgm:prSet presAssocID="{D67198C1-FE57-45DE-A992-C36EFD5C9A9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CF6C8-B54D-4245-A329-FF3BC16E99E6}" type="pres">
      <dgm:prSet presAssocID="{D67198C1-FE57-45DE-A992-C36EFD5C9A94}" presName="connSite1" presStyleCnt="0"/>
      <dgm:spPr/>
    </dgm:pt>
    <dgm:pt modelId="{D505B8F6-CA46-4228-92AE-FF266944796D}" type="pres">
      <dgm:prSet presAssocID="{B13E50E2-D7D1-4D1B-A884-B9CE8434E136}" presName="Name9" presStyleLbl="sibTrans2D1" presStyleIdx="0" presStyleCnt="2" custAng="20823850" custLinFactNeighborX="30506" custLinFactNeighborY="-1621"/>
      <dgm:spPr/>
      <dgm:t>
        <a:bodyPr/>
        <a:lstStyle/>
        <a:p>
          <a:endParaRPr lang="ru-RU"/>
        </a:p>
      </dgm:t>
    </dgm:pt>
    <dgm:pt modelId="{0CF107DD-5721-4A02-B859-788A1E1AF39A}" type="pres">
      <dgm:prSet presAssocID="{7776C9C8-76AC-4F99-A1DF-3B0EE2993417}" presName="composite2" presStyleCnt="0"/>
      <dgm:spPr/>
    </dgm:pt>
    <dgm:pt modelId="{A8EF6642-7344-4A45-9E26-6683C88D6FA5}" type="pres">
      <dgm:prSet presAssocID="{7776C9C8-76AC-4F99-A1DF-3B0EE2993417}" presName="dummyNode2" presStyleLbl="node1" presStyleIdx="0" presStyleCnt="3"/>
      <dgm:spPr/>
    </dgm:pt>
    <dgm:pt modelId="{556EEB45-5FA1-441A-B24C-801A7FF520DB}" type="pres">
      <dgm:prSet presAssocID="{7776C9C8-76AC-4F99-A1DF-3B0EE2993417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C6092-4653-4F07-BF7E-0812680741C0}" type="pres">
      <dgm:prSet presAssocID="{7776C9C8-76AC-4F99-A1DF-3B0EE2993417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39068-E649-4507-8820-FA056445C4E4}" type="pres">
      <dgm:prSet presAssocID="{7776C9C8-76AC-4F99-A1DF-3B0EE2993417}" presName="parentNode2" presStyleLbl="node1" presStyleIdx="1" presStyleCnt="3" custLinFactNeighborX="-23414" custLinFactNeighborY="-83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4FA3E-DDD2-4017-B4B0-3FB1FEDD426F}" type="pres">
      <dgm:prSet presAssocID="{7776C9C8-76AC-4F99-A1DF-3B0EE2993417}" presName="connSite2" presStyleCnt="0"/>
      <dgm:spPr/>
    </dgm:pt>
    <dgm:pt modelId="{157FD6EB-D8D3-4093-9FED-BF8754C5836D}" type="pres">
      <dgm:prSet presAssocID="{16733BF1-4FC7-4EDF-B26A-D7497F2A93D8}" presName="Name18" presStyleLbl="sibTrans2D1" presStyleIdx="1" presStyleCnt="2" custAng="507830" custScaleX="120734" custLinFactNeighborX="9904" custLinFactNeighborY="5224"/>
      <dgm:spPr/>
      <dgm:t>
        <a:bodyPr/>
        <a:lstStyle/>
        <a:p>
          <a:endParaRPr lang="ru-RU"/>
        </a:p>
      </dgm:t>
    </dgm:pt>
    <dgm:pt modelId="{B5F9A80B-5F32-44AE-9AED-E3C360AE4228}" type="pres">
      <dgm:prSet presAssocID="{7C3E1D09-4BE2-4EEA-887B-5AB4C52A796D}" presName="composite1" presStyleCnt="0"/>
      <dgm:spPr/>
    </dgm:pt>
    <dgm:pt modelId="{3CE46067-87EB-4A55-851E-8B1622CC21FA}" type="pres">
      <dgm:prSet presAssocID="{7C3E1D09-4BE2-4EEA-887B-5AB4C52A796D}" presName="dummyNode1" presStyleLbl="node1" presStyleIdx="1" presStyleCnt="3"/>
      <dgm:spPr/>
    </dgm:pt>
    <dgm:pt modelId="{0AAE9A99-0A90-4985-BC85-DCEAC27164D8}" type="pres">
      <dgm:prSet presAssocID="{7C3E1D09-4BE2-4EEA-887B-5AB4C52A796D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9A37B-4ABF-4013-9540-60B58BB5135F}" type="pres">
      <dgm:prSet presAssocID="{7C3E1D09-4BE2-4EEA-887B-5AB4C52A796D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EBA113-45F6-421D-BB98-12CDDA050071}" type="pres">
      <dgm:prSet presAssocID="{7C3E1D09-4BE2-4EEA-887B-5AB4C52A796D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F2035-CF6D-42B4-B7F8-3B20518684A6}" type="pres">
      <dgm:prSet presAssocID="{7C3E1D09-4BE2-4EEA-887B-5AB4C52A796D}" presName="connSite1" presStyleCnt="0"/>
      <dgm:spPr/>
    </dgm:pt>
  </dgm:ptLst>
  <dgm:cxnLst>
    <dgm:cxn modelId="{6D2ADA0B-8C63-40F6-AFC5-62DE88EF9D9F}" srcId="{8B5732F3-8C0E-4DC8-A4E6-8C0CF04DAF41}" destId="{D67198C1-FE57-45DE-A992-C36EFD5C9A94}" srcOrd="0" destOrd="0" parTransId="{ED8D7C41-75C4-4738-8F69-CA90F37E5309}" sibTransId="{B13E50E2-D7D1-4D1B-A884-B9CE8434E136}"/>
    <dgm:cxn modelId="{5D035A1D-06A0-4AC8-9837-623EB124E446}" type="presOf" srcId="{E0327E8A-DC26-4AD9-BAE7-B17EB1E3F5BF}" destId="{3E9C6092-4653-4F07-BF7E-0812680741C0}" srcOrd="1" destOrd="1" presId="urn:microsoft.com/office/officeart/2005/8/layout/hProcess4"/>
    <dgm:cxn modelId="{1F00D83F-23E8-4C60-87B9-2EAE7B9FE24C}" type="presOf" srcId="{297E1A2C-F3B6-4143-8CAE-84D49FE8862C}" destId="{29BFBA56-8B04-46B9-A4BD-A28ED3814A92}" srcOrd="0" destOrd="0" presId="urn:microsoft.com/office/officeart/2005/8/layout/hProcess4"/>
    <dgm:cxn modelId="{D1DE94EC-9050-4E06-A8D5-6F5580F30724}" srcId="{7C3E1D09-4BE2-4EEA-887B-5AB4C52A796D}" destId="{4F60BA6F-DE9A-41E0-BC07-D8C9138B506E}" srcOrd="0" destOrd="0" parTransId="{B9030DAD-C12A-4AE0-8C89-6A0758F090D2}" sibTransId="{B5E13F8B-0DE7-4CF2-8575-EFE082A8355C}"/>
    <dgm:cxn modelId="{79E1BDEC-3C0B-4572-96A8-7066BA228BE6}" srcId="{7776C9C8-76AC-4F99-A1DF-3B0EE2993417}" destId="{E0327E8A-DC26-4AD9-BAE7-B17EB1E3F5BF}" srcOrd="1" destOrd="0" parTransId="{2D69D2B6-D800-48B5-9347-C5BE62EBD62D}" sibTransId="{B32473D8-E6C7-45A5-8FD8-927EF87B50C2}"/>
    <dgm:cxn modelId="{8650F397-6C4D-4C98-B83B-CE46184A1D4E}" type="presOf" srcId="{D44FEB0D-4ACD-427D-B1AF-985DB8BD66E8}" destId="{0AAE9A99-0A90-4985-BC85-DCEAC27164D8}" srcOrd="0" destOrd="1" presId="urn:microsoft.com/office/officeart/2005/8/layout/hProcess4"/>
    <dgm:cxn modelId="{70FF5D27-5ECE-4289-8859-DA017792D91E}" srcId="{8B5732F3-8C0E-4DC8-A4E6-8C0CF04DAF41}" destId="{7C3E1D09-4BE2-4EEA-887B-5AB4C52A796D}" srcOrd="2" destOrd="0" parTransId="{B4AFC1F3-6AE0-420F-850E-D9353D6293E3}" sibTransId="{3693795D-F70A-48BD-BCCB-C25DCAD18586}"/>
    <dgm:cxn modelId="{FDFE1097-CAB6-4A4B-8F18-7BBE46807946}" srcId="{7C3E1D09-4BE2-4EEA-887B-5AB4C52A796D}" destId="{D44FEB0D-4ACD-427D-B1AF-985DB8BD66E8}" srcOrd="1" destOrd="0" parTransId="{EEF200D5-2161-4AFD-8D62-E6CA1DEC9F1F}" sibTransId="{57A0816A-F38D-47E8-A4AA-B5FB2340E09A}"/>
    <dgm:cxn modelId="{179C0E1F-F0F7-4481-86CB-04460EBB4A06}" type="presOf" srcId="{7C3E1D09-4BE2-4EEA-887B-5AB4C52A796D}" destId="{B1EBA113-45F6-421D-BB98-12CDDA050071}" srcOrd="0" destOrd="0" presId="urn:microsoft.com/office/officeart/2005/8/layout/hProcess4"/>
    <dgm:cxn modelId="{1CF4A200-4ED3-4A47-B5B5-913AD18B9C6F}" srcId="{D67198C1-FE57-45DE-A992-C36EFD5C9A94}" destId="{297E1A2C-F3B6-4143-8CAE-84D49FE8862C}" srcOrd="0" destOrd="0" parTransId="{935B40A7-C461-4B57-9019-5947D3C19F25}" sibTransId="{8F736BD7-CE51-4409-B6BD-A7626664AA19}"/>
    <dgm:cxn modelId="{3439F092-B73A-475A-8608-2EDA89CBEBB0}" type="presOf" srcId="{16733BF1-4FC7-4EDF-B26A-D7497F2A93D8}" destId="{157FD6EB-D8D3-4093-9FED-BF8754C5836D}" srcOrd="0" destOrd="0" presId="urn:microsoft.com/office/officeart/2005/8/layout/hProcess4"/>
    <dgm:cxn modelId="{0AD892BE-948E-4E48-AE7F-34AB1DB46254}" type="presOf" srcId="{D67198C1-FE57-45DE-A992-C36EFD5C9A94}" destId="{91A6C571-71C4-4E31-B39B-5CB26209C93D}" srcOrd="0" destOrd="0" presId="urn:microsoft.com/office/officeart/2005/8/layout/hProcess4"/>
    <dgm:cxn modelId="{28059D6C-7077-4E6F-B2B4-62D2586BFFC8}" type="presOf" srcId="{7776C9C8-76AC-4F99-A1DF-3B0EE2993417}" destId="{C9A39068-E649-4507-8820-FA056445C4E4}" srcOrd="0" destOrd="0" presId="urn:microsoft.com/office/officeart/2005/8/layout/hProcess4"/>
    <dgm:cxn modelId="{B95D0710-E093-423A-9030-F7CD12A3F6E9}" type="presOf" srcId="{E0327E8A-DC26-4AD9-BAE7-B17EB1E3F5BF}" destId="{556EEB45-5FA1-441A-B24C-801A7FF520DB}" srcOrd="0" destOrd="1" presId="urn:microsoft.com/office/officeart/2005/8/layout/hProcess4"/>
    <dgm:cxn modelId="{748D4478-7F76-46A5-A93A-FE46AACFB3EF}" type="presOf" srcId="{4F60BA6F-DE9A-41E0-BC07-D8C9138B506E}" destId="{6AD9A37B-4ABF-4013-9540-60B58BB5135F}" srcOrd="1" destOrd="0" presId="urn:microsoft.com/office/officeart/2005/8/layout/hProcess4"/>
    <dgm:cxn modelId="{4E0534E4-96FE-496C-B31A-856F2EE745B5}" srcId="{7776C9C8-76AC-4F99-A1DF-3B0EE2993417}" destId="{6C35E418-327B-406A-AB2C-63CA2927825C}" srcOrd="0" destOrd="0" parTransId="{CDA98418-98AA-4DBD-888A-A65570FE83BB}" sibTransId="{5A03FD09-DF04-4DE2-B1A2-7CC82BBF4B6C}"/>
    <dgm:cxn modelId="{927A6504-C096-4343-9FE7-7E34AE10843E}" type="presOf" srcId="{6C35E418-327B-406A-AB2C-63CA2927825C}" destId="{3E9C6092-4653-4F07-BF7E-0812680741C0}" srcOrd="1" destOrd="0" presId="urn:microsoft.com/office/officeart/2005/8/layout/hProcess4"/>
    <dgm:cxn modelId="{6BF76107-DF1D-4DEC-A7F4-14305F7BF2D9}" type="presOf" srcId="{297E1A2C-F3B6-4143-8CAE-84D49FE8862C}" destId="{7BA47207-E878-47FE-9532-7AC934AC1FE2}" srcOrd="1" destOrd="0" presId="urn:microsoft.com/office/officeart/2005/8/layout/hProcess4"/>
    <dgm:cxn modelId="{706547D2-9964-4989-A1CC-B5A349DC40C1}" srcId="{8B5732F3-8C0E-4DC8-A4E6-8C0CF04DAF41}" destId="{7776C9C8-76AC-4F99-A1DF-3B0EE2993417}" srcOrd="1" destOrd="0" parTransId="{380E35BD-01CE-481B-8A75-3249A2B9457A}" sibTransId="{16733BF1-4FC7-4EDF-B26A-D7497F2A93D8}"/>
    <dgm:cxn modelId="{5E23DED5-C847-43BC-8B39-CF8BAEA1E237}" type="presOf" srcId="{8B5732F3-8C0E-4DC8-A4E6-8C0CF04DAF41}" destId="{B02F1345-5027-4102-AB82-5E1DE9C78A35}" srcOrd="0" destOrd="0" presId="urn:microsoft.com/office/officeart/2005/8/layout/hProcess4"/>
    <dgm:cxn modelId="{5D2641D1-87EA-4B50-A1B6-5F56E2E73DB6}" type="presOf" srcId="{6C35E418-327B-406A-AB2C-63CA2927825C}" destId="{556EEB45-5FA1-441A-B24C-801A7FF520DB}" srcOrd="0" destOrd="0" presId="urn:microsoft.com/office/officeart/2005/8/layout/hProcess4"/>
    <dgm:cxn modelId="{567F635E-87E0-4BEB-BF13-447FE3A4C1DC}" type="presOf" srcId="{4F60BA6F-DE9A-41E0-BC07-D8C9138B506E}" destId="{0AAE9A99-0A90-4985-BC85-DCEAC27164D8}" srcOrd="0" destOrd="0" presId="urn:microsoft.com/office/officeart/2005/8/layout/hProcess4"/>
    <dgm:cxn modelId="{4CED3037-BCB9-457F-8964-120F3DEE9459}" type="presOf" srcId="{B13E50E2-D7D1-4D1B-A884-B9CE8434E136}" destId="{D505B8F6-CA46-4228-92AE-FF266944796D}" srcOrd="0" destOrd="0" presId="urn:microsoft.com/office/officeart/2005/8/layout/hProcess4"/>
    <dgm:cxn modelId="{EE6912E3-ED32-495F-A1B1-9CCD184FC673}" type="presOf" srcId="{D44FEB0D-4ACD-427D-B1AF-985DB8BD66E8}" destId="{6AD9A37B-4ABF-4013-9540-60B58BB5135F}" srcOrd="1" destOrd="1" presId="urn:microsoft.com/office/officeart/2005/8/layout/hProcess4"/>
    <dgm:cxn modelId="{20616A5D-2E14-42EE-8F6C-9AE65FD52BAC}" type="presParOf" srcId="{B02F1345-5027-4102-AB82-5E1DE9C78A35}" destId="{BE9ED163-43A4-4C39-81CE-3BDD4A439909}" srcOrd="0" destOrd="0" presId="urn:microsoft.com/office/officeart/2005/8/layout/hProcess4"/>
    <dgm:cxn modelId="{A6873F94-48FE-45BC-B92E-C1C2F39209FF}" type="presParOf" srcId="{B02F1345-5027-4102-AB82-5E1DE9C78A35}" destId="{684D2A8E-1DF7-45E2-8678-BED1F4754451}" srcOrd="1" destOrd="0" presId="urn:microsoft.com/office/officeart/2005/8/layout/hProcess4"/>
    <dgm:cxn modelId="{9931BFAA-7B78-4961-BE3B-B94DA4FD3E94}" type="presParOf" srcId="{B02F1345-5027-4102-AB82-5E1DE9C78A35}" destId="{D2246809-12B9-4201-BC5A-2B74DF7D87B9}" srcOrd="2" destOrd="0" presId="urn:microsoft.com/office/officeart/2005/8/layout/hProcess4"/>
    <dgm:cxn modelId="{A363A77C-261B-48E2-9B0A-E8413E0B7224}" type="presParOf" srcId="{D2246809-12B9-4201-BC5A-2B74DF7D87B9}" destId="{3DE8D17D-2FCC-4052-9C86-13DF4081AF8E}" srcOrd="0" destOrd="0" presId="urn:microsoft.com/office/officeart/2005/8/layout/hProcess4"/>
    <dgm:cxn modelId="{EB3A2041-8DDC-42CF-8DD9-ADBBFED6B5EB}" type="presParOf" srcId="{3DE8D17D-2FCC-4052-9C86-13DF4081AF8E}" destId="{F716A17E-92CE-4573-9F0D-7D5C9A9BB9EB}" srcOrd="0" destOrd="0" presId="urn:microsoft.com/office/officeart/2005/8/layout/hProcess4"/>
    <dgm:cxn modelId="{272271DD-EC94-4D1A-859B-A09E191DDE59}" type="presParOf" srcId="{3DE8D17D-2FCC-4052-9C86-13DF4081AF8E}" destId="{29BFBA56-8B04-46B9-A4BD-A28ED3814A92}" srcOrd="1" destOrd="0" presId="urn:microsoft.com/office/officeart/2005/8/layout/hProcess4"/>
    <dgm:cxn modelId="{F785AC69-FCB0-4F1D-802F-B4896E16608A}" type="presParOf" srcId="{3DE8D17D-2FCC-4052-9C86-13DF4081AF8E}" destId="{7BA47207-E878-47FE-9532-7AC934AC1FE2}" srcOrd="2" destOrd="0" presId="urn:microsoft.com/office/officeart/2005/8/layout/hProcess4"/>
    <dgm:cxn modelId="{36082E38-9A09-495A-ADE7-B93E63ECBCFD}" type="presParOf" srcId="{3DE8D17D-2FCC-4052-9C86-13DF4081AF8E}" destId="{91A6C571-71C4-4E31-B39B-5CB26209C93D}" srcOrd="3" destOrd="0" presId="urn:microsoft.com/office/officeart/2005/8/layout/hProcess4"/>
    <dgm:cxn modelId="{4B4850CE-F8A8-4486-953F-8E2F72AD9241}" type="presParOf" srcId="{3DE8D17D-2FCC-4052-9C86-13DF4081AF8E}" destId="{393CF6C8-B54D-4245-A329-FF3BC16E99E6}" srcOrd="4" destOrd="0" presId="urn:microsoft.com/office/officeart/2005/8/layout/hProcess4"/>
    <dgm:cxn modelId="{C8041BE6-0E44-4FC6-B154-08EC17481B09}" type="presParOf" srcId="{D2246809-12B9-4201-BC5A-2B74DF7D87B9}" destId="{D505B8F6-CA46-4228-92AE-FF266944796D}" srcOrd="1" destOrd="0" presId="urn:microsoft.com/office/officeart/2005/8/layout/hProcess4"/>
    <dgm:cxn modelId="{FDEE5F1D-F53D-47DA-AF00-139E26D95FFD}" type="presParOf" srcId="{D2246809-12B9-4201-BC5A-2B74DF7D87B9}" destId="{0CF107DD-5721-4A02-B859-788A1E1AF39A}" srcOrd="2" destOrd="0" presId="urn:microsoft.com/office/officeart/2005/8/layout/hProcess4"/>
    <dgm:cxn modelId="{A6026F49-163A-4A39-867A-77E49D5233B9}" type="presParOf" srcId="{0CF107DD-5721-4A02-B859-788A1E1AF39A}" destId="{A8EF6642-7344-4A45-9E26-6683C88D6FA5}" srcOrd="0" destOrd="0" presId="urn:microsoft.com/office/officeart/2005/8/layout/hProcess4"/>
    <dgm:cxn modelId="{81924985-D2E6-411C-B1D2-5B1C4B6EF7E0}" type="presParOf" srcId="{0CF107DD-5721-4A02-B859-788A1E1AF39A}" destId="{556EEB45-5FA1-441A-B24C-801A7FF520DB}" srcOrd="1" destOrd="0" presId="urn:microsoft.com/office/officeart/2005/8/layout/hProcess4"/>
    <dgm:cxn modelId="{2B872B2D-A3AE-45D3-B89E-173557E29492}" type="presParOf" srcId="{0CF107DD-5721-4A02-B859-788A1E1AF39A}" destId="{3E9C6092-4653-4F07-BF7E-0812680741C0}" srcOrd="2" destOrd="0" presId="urn:microsoft.com/office/officeart/2005/8/layout/hProcess4"/>
    <dgm:cxn modelId="{46C70C8A-C877-4140-ABAC-EE8DF0163FC8}" type="presParOf" srcId="{0CF107DD-5721-4A02-B859-788A1E1AF39A}" destId="{C9A39068-E649-4507-8820-FA056445C4E4}" srcOrd="3" destOrd="0" presId="urn:microsoft.com/office/officeart/2005/8/layout/hProcess4"/>
    <dgm:cxn modelId="{A7C30C41-87B3-418A-AE1B-8588DA55748F}" type="presParOf" srcId="{0CF107DD-5721-4A02-B859-788A1E1AF39A}" destId="{7484FA3E-DDD2-4017-B4B0-3FB1FEDD426F}" srcOrd="4" destOrd="0" presId="urn:microsoft.com/office/officeart/2005/8/layout/hProcess4"/>
    <dgm:cxn modelId="{8CB1BC5D-C3C9-49A4-8512-334BDE036423}" type="presParOf" srcId="{D2246809-12B9-4201-BC5A-2B74DF7D87B9}" destId="{157FD6EB-D8D3-4093-9FED-BF8754C5836D}" srcOrd="3" destOrd="0" presId="urn:microsoft.com/office/officeart/2005/8/layout/hProcess4"/>
    <dgm:cxn modelId="{9A315C8C-1F71-418E-9698-11D2DEE9CF21}" type="presParOf" srcId="{D2246809-12B9-4201-BC5A-2B74DF7D87B9}" destId="{B5F9A80B-5F32-44AE-9AED-E3C360AE4228}" srcOrd="4" destOrd="0" presId="urn:microsoft.com/office/officeart/2005/8/layout/hProcess4"/>
    <dgm:cxn modelId="{A52D1675-BADD-4BE3-B898-FD382BE16724}" type="presParOf" srcId="{B5F9A80B-5F32-44AE-9AED-E3C360AE4228}" destId="{3CE46067-87EB-4A55-851E-8B1622CC21FA}" srcOrd="0" destOrd="0" presId="urn:microsoft.com/office/officeart/2005/8/layout/hProcess4"/>
    <dgm:cxn modelId="{C332BAFF-D525-4208-B431-E0FF61E857AE}" type="presParOf" srcId="{B5F9A80B-5F32-44AE-9AED-E3C360AE4228}" destId="{0AAE9A99-0A90-4985-BC85-DCEAC27164D8}" srcOrd="1" destOrd="0" presId="urn:microsoft.com/office/officeart/2005/8/layout/hProcess4"/>
    <dgm:cxn modelId="{551771BD-B919-416A-BE5B-16ECD70FD85B}" type="presParOf" srcId="{B5F9A80B-5F32-44AE-9AED-E3C360AE4228}" destId="{6AD9A37B-4ABF-4013-9540-60B58BB5135F}" srcOrd="2" destOrd="0" presId="urn:microsoft.com/office/officeart/2005/8/layout/hProcess4"/>
    <dgm:cxn modelId="{2700D036-4C2E-46BB-B43F-68980949D028}" type="presParOf" srcId="{B5F9A80B-5F32-44AE-9AED-E3C360AE4228}" destId="{B1EBA113-45F6-421D-BB98-12CDDA050071}" srcOrd="3" destOrd="0" presId="urn:microsoft.com/office/officeart/2005/8/layout/hProcess4"/>
    <dgm:cxn modelId="{2EF7965E-BD4B-4D9D-B8B4-D345B10D320D}" type="presParOf" srcId="{B5F9A80B-5F32-44AE-9AED-E3C360AE4228}" destId="{B26F2035-CF6D-42B4-B7F8-3B20518684A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EF84A6-9354-42B3-964D-3EE8954214C2}" type="doc">
      <dgm:prSet loTypeId="urn:microsoft.com/office/officeart/2005/8/layout/hierarchy2" loCatId="hierarchy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963382-8936-4674-9283-99F93FF1259E}">
      <dgm:prSet phldrT="[Текст]" custT="1"/>
      <dgm:spPr>
        <a:xfrm>
          <a:off x="0" y="7202"/>
          <a:ext cx="3084764" cy="6617533"/>
        </a:xfrm>
        <a:prstGeom prst="roundRect">
          <a:avLst>
            <a:gd name="adj" fmla="val 10000"/>
          </a:avLst>
        </a:prstGeom>
        <a:solidFill>
          <a:schemeClr val="tx1">
            <a:alpha val="52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pPr algn="ctr">
            <a:buNone/>
          </a:pPr>
          <a:r>
            <a:rPr lang="kk-KZ" sz="2400" b="1" i="1" cap="all" spc="0" dirty="0">
              <a:ln w="9000" cmpd="sng">
                <a:prstDash val="solid"/>
              </a:ln>
              <a:solidFill>
                <a:srgbClr val="FFFF00"/>
              </a:solidFill>
              <a:effectLst>
                <a:glow rad="127000">
                  <a:schemeClr val="accent1"/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Times New Roman" pitchFamily="18" charset="0"/>
            </a:rPr>
            <a:t>Телемедицина ортылығының жұмысы</a:t>
          </a:r>
          <a:endParaRPr lang="ru-RU" sz="2400" b="1" cap="all" spc="0" dirty="0">
            <a:ln w="9000" cmpd="sng">
              <a:prstDash val="solid"/>
            </a:ln>
            <a:solidFill>
              <a:srgbClr val="FFFF00"/>
            </a:solidFill>
            <a:effectLst>
              <a:glow rad="127000">
                <a:schemeClr val="accent1"/>
              </a:glow>
              <a:reflection blurRad="12700" stA="28000" endPos="45000" dist="1000" dir="5400000" sy="-100000" algn="bl" rotWithShape="0"/>
            </a:effectLst>
            <a:latin typeface="Arial"/>
            <a:ea typeface="+mn-ea"/>
            <a:cs typeface="+mn-cs"/>
          </a:endParaRPr>
        </a:p>
      </dgm:t>
    </dgm:pt>
    <dgm:pt modelId="{C9B3EA41-752B-44C9-A84C-30D2020FC96C}" type="parTrans" cxnId="{622AF7CC-E9B8-4F0F-8FAD-D21A1DBE95AC}">
      <dgm:prSet/>
      <dgm:spPr/>
      <dgm:t>
        <a:bodyPr/>
        <a:lstStyle/>
        <a:p>
          <a:endParaRPr lang="ru-RU"/>
        </a:p>
      </dgm:t>
    </dgm:pt>
    <dgm:pt modelId="{73C6D089-484D-4F0E-9436-56840EEC569B}" type="sibTrans" cxnId="{622AF7CC-E9B8-4F0F-8FAD-D21A1DBE95AC}">
      <dgm:prSet/>
      <dgm:spPr/>
      <dgm:t>
        <a:bodyPr/>
        <a:lstStyle/>
        <a:p>
          <a:endParaRPr lang="ru-RU"/>
        </a:p>
      </dgm:t>
    </dgm:pt>
    <dgm:pt modelId="{FC8F8524-358F-40D7-8446-399288EB584D}">
      <dgm:prSet phldrT="[Текст]" custT="1"/>
      <dgm:spPr>
        <a:xfrm>
          <a:off x="3841172" y="1121319"/>
          <a:ext cx="2084143" cy="1632145"/>
        </a:xfrm>
        <a:prstGeom prst="roundRect">
          <a:avLst>
            <a:gd name="adj" fmla="val 10000"/>
          </a:avLst>
        </a:prstGeom>
        <a:solidFill>
          <a:srgbClr val="00B050">
            <a:alpha val="24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kk-KZ" sz="2800" b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201</a:t>
          </a:r>
          <a:r>
            <a:rPr lang="en-US" sz="2800" b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9</a:t>
          </a:r>
          <a:endParaRPr lang="kk-KZ" sz="2800" b="1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  <a:p>
          <a:pPr>
            <a:buNone/>
          </a:pPr>
          <a:r>
            <a:rPr lang="kk-KZ" sz="2000" b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Барлығы-</a:t>
          </a:r>
          <a:r>
            <a:rPr lang="en-US" sz="2000" b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348</a:t>
          </a:r>
          <a:endParaRPr lang="ru-RU" sz="2000" b="1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1D015D6-D03B-4985-9994-B089DEC015DC}" type="parTrans" cxnId="{28B06CDC-A066-40D7-8F48-1617A8963E84}">
      <dgm:prSet/>
      <dgm:spPr>
        <a:xfrm rot="17925182">
          <a:off x="2676739" y="2616594"/>
          <a:ext cx="1572458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1572458" y="10086"/>
              </a:lnTo>
            </a:path>
          </a:pathLst>
        </a:custGeom>
        <a:noFill/>
        <a:ln w="25400" cap="flat" cmpd="sng" algn="ctr">
          <a:solidFill>
            <a:srgbClr val="5A87BE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110000"/>
      </dgm:spPr>
      <dgm:t>
        <a:bodyPr/>
        <a:lstStyle/>
        <a:p>
          <a:pPr>
            <a:buNone/>
          </a:pPr>
          <a:endParaRPr lang="ru-RU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4117EF01-7C67-4191-B6FC-47F205DA5101}" type="sibTrans" cxnId="{28B06CDC-A066-40D7-8F48-1617A8963E84}">
      <dgm:prSet/>
      <dgm:spPr/>
      <dgm:t>
        <a:bodyPr/>
        <a:lstStyle/>
        <a:p>
          <a:endParaRPr lang="ru-RU"/>
        </a:p>
      </dgm:t>
    </dgm:pt>
    <dgm:pt modelId="{4886C3A3-8AFF-462F-A875-EF4590BE5D88}">
      <dgm:prSet custT="1"/>
      <dgm:spPr>
        <a:xfrm>
          <a:off x="3888437" y="3627783"/>
          <a:ext cx="2245984" cy="1836060"/>
        </a:xfrm>
        <a:prstGeom prst="roundRect">
          <a:avLst>
            <a:gd name="adj" fmla="val 10000"/>
          </a:avLst>
        </a:prstGeom>
        <a:solidFill>
          <a:srgbClr val="FF0000">
            <a:alpha val="24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en-US" sz="2800" b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2020</a:t>
          </a:r>
          <a:endParaRPr lang="kk-KZ" sz="2800" b="1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  <a:p>
          <a:pPr>
            <a:buNone/>
          </a:pPr>
          <a:r>
            <a:rPr lang="kk-KZ" sz="2000" b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Барлығы-</a:t>
          </a:r>
          <a:r>
            <a:rPr lang="en-US" sz="2000" b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405</a:t>
          </a:r>
          <a:endParaRPr lang="ru-RU" sz="2000" b="1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46431DB7-E320-4D5E-9032-D52CBE218EEB}" type="parTrans" cxnId="{56799DB8-814B-456A-8F4C-5C767B3C493E}">
      <dgm:prSet/>
      <dgm:spPr>
        <a:xfrm rot="3410182">
          <a:off x="2752025" y="3920804"/>
          <a:ext cx="1469151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1469151" y="10086"/>
              </a:lnTo>
            </a:path>
          </a:pathLst>
        </a:custGeom>
        <a:noFill/>
        <a:ln w="25400" cap="flat" cmpd="sng" algn="ctr">
          <a:solidFill>
            <a:srgbClr val="5A87BE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110000"/>
      </dgm:spPr>
      <dgm:t>
        <a:bodyPr/>
        <a:lstStyle/>
        <a:p>
          <a:pPr>
            <a:buNone/>
          </a:pPr>
          <a:endParaRPr lang="ru-RU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77310401-4789-43DC-9B67-980CB509A711}" type="sibTrans" cxnId="{56799DB8-814B-456A-8F4C-5C767B3C493E}">
      <dgm:prSet/>
      <dgm:spPr/>
      <dgm:t>
        <a:bodyPr/>
        <a:lstStyle/>
        <a:p>
          <a:endParaRPr lang="ru-RU"/>
        </a:p>
      </dgm:t>
    </dgm:pt>
    <dgm:pt modelId="{CB644E02-C031-466A-9BBF-8F76DC23C479}">
      <dgm:prSet custT="1"/>
      <dgm:spPr>
        <a:xfrm>
          <a:off x="6457582" y="74752"/>
          <a:ext cx="2714131" cy="742454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23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kk-KZ" sz="20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Ішкі құрылыс -1</a:t>
          </a:r>
          <a:r>
            <a:rPr lang="en-US" sz="20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66</a:t>
          </a:r>
          <a:r>
            <a:rPr lang="kk-KZ" sz="20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 </a:t>
          </a:r>
          <a:endParaRPr lang="ru-RU" sz="20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B817B47-DE9D-4638-9EE2-62D0F7820BAB}" type="parTrans" cxnId="{158CD7C2-60ED-41D5-9BF3-12598FF27A50}">
      <dgm:prSet/>
      <dgm:spPr>
        <a:xfrm rot="17378449">
          <a:off x="5399676" y="1181599"/>
          <a:ext cx="1583546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1583546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110000"/>
      </dgm:spPr>
      <dgm:t>
        <a:bodyPr/>
        <a:lstStyle/>
        <a:p>
          <a:pPr>
            <a:buNone/>
          </a:pPr>
          <a:endParaRPr lang="ru-RU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82D69B27-6F3D-4EDD-AFCB-EE45B819ABCF}" type="sibTrans" cxnId="{158CD7C2-60ED-41D5-9BF3-12598FF27A50}">
      <dgm:prSet/>
      <dgm:spPr/>
      <dgm:t>
        <a:bodyPr/>
        <a:lstStyle/>
        <a:p>
          <a:endParaRPr lang="ru-RU"/>
        </a:p>
      </dgm:t>
    </dgm:pt>
    <dgm:pt modelId="{36E3850D-4751-4250-9D53-FDC565DFABA3}">
      <dgm:prSet custT="1"/>
      <dgm:spPr>
        <a:xfrm>
          <a:off x="6436685" y="1121323"/>
          <a:ext cx="2852346" cy="742454"/>
        </a:xfrm>
        <a:prstGeom prst="roundRect">
          <a:avLst>
            <a:gd name="adj" fmla="val 10000"/>
          </a:avLst>
        </a:prstGeom>
        <a:solidFill>
          <a:srgbClr val="5A87BE">
            <a:hueOff val="0"/>
            <a:satOff val="0"/>
            <a:lumOff val="0"/>
            <a:alpha val="23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kk-KZ" sz="24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Хирургиялық -41</a:t>
          </a:r>
          <a:endParaRPr lang="ru-RU" sz="2400" b="1" i="1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5AFF0FF-33FF-44D9-86BC-2EC8CB05FEA5}" type="parTrans" cxnId="{19E3DF60-FDE6-48F8-9D89-5952E0BFF578}">
      <dgm:prSet/>
      <dgm:spPr>
        <a:xfrm rot="19138792">
          <a:off x="5842112" y="1704885"/>
          <a:ext cx="677777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677777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110000"/>
      </dgm:spPr>
      <dgm:t>
        <a:bodyPr/>
        <a:lstStyle/>
        <a:p>
          <a:pPr>
            <a:buNone/>
          </a:pPr>
          <a:endParaRPr lang="ru-RU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08454CB1-BE78-4125-9087-FE9603DAC7DC}" type="sibTrans" cxnId="{19E3DF60-FDE6-48F8-9D89-5952E0BFF578}">
      <dgm:prSet/>
      <dgm:spPr/>
      <dgm:t>
        <a:bodyPr/>
        <a:lstStyle/>
        <a:p>
          <a:endParaRPr lang="ru-RU"/>
        </a:p>
      </dgm:t>
    </dgm:pt>
    <dgm:pt modelId="{B344D384-9C22-45A8-B920-8BC74F16DB9A}">
      <dgm:prSet custT="1"/>
      <dgm:spPr>
        <a:xfrm>
          <a:off x="6457582" y="2167887"/>
          <a:ext cx="2826999" cy="742454"/>
        </a:xfrm>
        <a:prstGeom prst="roundRect">
          <a:avLst>
            <a:gd name="adj" fmla="val 10000"/>
          </a:avLst>
        </a:prstGeom>
        <a:solidFill>
          <a:schemeClr val="accent2">
            <a:lumMod val="75000"/>
            <a:alpha val="23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kk-KZ" sz="20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Гинекологиялық-</a:t>
          </a:r>
          <a:r>
            <a:rPr lang="en-US" sz="20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4</a:t>
          </a:r>
          <a:endParaRPr lang="ru-RU" sz="2000" b="1" i="1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6C948E5-1B64-4C81-BACE-6BA66EB358BF}" type="parTrans" cxnId="{697EF404-05BA-40DE-BE68-C1D35D6B703F}">
      <dgm:prSet/>
      <dgm:spPr>
        <a:xfrm rot="2910299">
          <a:off x="5789772" y="2228166"/>
          <a:ext cx="803353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803353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110000"/>
      </dgm:spPr>
      <dgm:t>
        <a:bodyPr/>
        <a:lstStyle/>
        <a:p>
          <a:pPr>
            <a:buNone/>
          </a:pPr>
          <a:endParaRPr lang="ru-RU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D0576EE9-AD39-4A75-A62A-78D53B74922D}" type="sibTrans" cxnId="{697EF404-05BA-40DE-BE68-C1D35D6B703F}">
      <dgm:prSet/>
      <dgm:spPr/>
      <dgm:t>
        <a:bodyPr/>
        <a:lstStyle/>
        <a:p>
          <a:endParaRPr lang="ru-RU"/>
        </a:p>
      </dgm:t>
    </dgm:pt>
    <dgm:pt modelId="{1D2E9049-E540-4B34-9B11-F8D6E7457659}">
      <dgm:prSet custT="1"/>
      <dgm:spPr>
        <a:xfrm>
          <a:off x="6532332" y="3369052"/>
          <a:ext cx="2581439" cy="742454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2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kk-KZ" sz="18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Ішкі құрылыс - </a:t>
          </a:r>
          <a:r>
            <a:rPr lang="en-US" sz="18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172</a:t>
          </a:r>
          <a:endParaRPr lang="ru-RU" sz="1800" b="1" i="1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41AADE3-A2F3-4D6C-8225-58608F4B650C}" type="parTrans" cxnId="{EAE8991E-6404-4772-82F7-36EECDFCE515}">
      <dgm:prSet/>
      <dgm:spPr>
        <a:xfrm rot="17777285">
          <a:off x="5884150" y="4132959"/>
          <a:ext cx="898452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898452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110000"/>
      </dgm:spPr>
      <dgm:t>
        <a:bodyPr/>
        <a:lstStyle/>
        <a:p>
          <a:pPr>
            <a:buNone/>
          </a:pPr>
          <a:endParaRPr lang="ru-RU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864E9FBA-38D2-4050-8F30-3BB5A4E437FB}" type="sibTrans" cxnId="{EAE8991E-6404-4772-82F7-36EECDFCE515}">
      <dgm:prSet/>
      <dgm:spPr/>
      <dgm:t>
        <a:bodyPr/>
        <a:lstStyle/>
        <a:p>
          <a:endParaRPr lang="ru-RU"/>
        </a:p>
      </dgm:t>
    </dgm:pt>
    <dgm:pt modelId="{33D18CFB-E847-41BA-9F76-9D15006B3C86}">
      <dgm:prSet custT="1"/>
      <dgm:spPr>
        <a:xfrm>
          <a:off x="6532332" y="4410523"/>
          <a:ext cx="2656873" cy="742454"/>
        </a:xfrm>
        <a:prstGeom prst="roundRect">
          <a:avLst>
            <a:gd name="adj" fmla="val 10000"/>
          </a:avLst>
        </a:prstGeom>
        <a:solidFill>
          <a:srgbClr val="7030A0">
            <a:alpha val="22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kk-KZ" sz="20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Хирургиялық -</a:t>
          </a:r>
          <a:r>
            <a:rPr lang="en-US" sz="20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39</a:t>
          </a:r>
          <a:endParaRPr lang="ru-RU" sz="2000" b="1" i="1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57A10B8-66F3-4FDC-BC15-328ED1FDA007}" type="parTrans" cxnId="{8E84FB0C-1494-4A99-A5D1-BAA786477258}">
      <dgm:prSet/>
      <dgm:spPr>
        <a:xfrm rot="1839923">
          <a:off x="6102076" y="4653695"/>
          <a:ext cx="462600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462600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110000"/>
      </dgm:spPr>
      <dgm:t>
        <a:bodyPr/>
        <a:lstStyle/>
        <a:p>
          <a:pPr>
            <a:buNone/>
          </a:pPr>
          <a:endParaRPr lang="ru-RU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CC067DC-614B-4134-B8E8-4641DB004D32}" type="sibTrans" cxnId="{8E84FB0C-1494-4A99-A5D1-BAA786477258}">
      <dgm:prSet/>
      <dgm:spPr/>
      <dgm:t>
        <a:bodyPr/>
        <a:lstStyle/>
        <a:p>
          <a:endParaRPr lang="ru-RU"/>
        </a:p>
      </dgm:t>
    </dgm:pt>
    <dgm:pt modelId="{3913D70F-9956-4AF0-BBF7-56DB355F6702}">
      <dgm:prSet custT="1"/>
      <dgm:spPr>
        <a:xfrm>
          <a:off x="6457582" y="5457086"/>
          <a:ext cx="2691011" cy="742454"/>
        </a:xfrm>
        <a:prstGeom prst="roundRect">
          <a:avLst>
            <a:gd name="adj" fmla="val 10000"/>
          </a:avLst>
        </a:prstGeom>
        <a:solidFill>
          <a:srgbClr val="00B0F0">
            <a:alpha val="23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kk-KZ" sz="20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Гинекологиялық-</a:t>
          </a:r>
          <a:r>
            <a:rPr lang="en-US" sz="2000" b="1" i="1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8</a:t>
          </a:r>
          <a:endParaRPr lang="ru-RU" sz="2000" b="1" i="1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B1152258-02F9-45E0-8555-E5D8160A2776}" type="parTrans" cxnId="{61109E14-255B-4D79-AFA8-9DFBC368FDC8}">
      <dgm:prSet/>
      <dgm:spPr>
        <a:xfrm rot="4551432">
          <a:off x="5634707" y="5176977"/>
          <a:ext cx="1322588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1322588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110000"/>
      </dgm:spPr>
      <dgm:t>
        <a:bodyPr/>
        <a:lstStyle/>
        <a:p>
          <a:pPr>
            <a:buNone/>
          </a:pPr>
          <a:endParaRPr lang="ru-RU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E9D2DAA3-BEF6-4A67-B20B-B3A974AA04A8}" type="sibTrans" cxnId="{61109E14-255B-4D79-AFA8-9DFBC368FDC8}">
      <dgm:prSet/>
      <dgm:spPr/>
      <dgm:t>
        <a:bodyPr/>
        <a:lstStyle/>
        <a:p>
          <a:endParaRPr lang="ru-RU"/>
        </a:p>
      </dgm:t>
    </dgm:pt>
    <dgm:pt modelId="{5ED03E27-9955-43A9-A431-AF5D7900C47B}" type="pres">
      <dgm:prSet presAssocID="{C7EF84A6-9354-42B3-964D-3EE8954214C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295BB-0C97-44A5-AF86-5C6CB505B970}" type="pres">
      <dgm:prSet presAssocID="{97963382-8936-4674-9283-99F93FF1259E}" presName="root1" presStyleCnt="0"/>
      <dgm:spPr/>
    </dgm:pt>
    <dgm:pt modelId="{795616AF-DA3A-48C2-89C5-A8869B7A4D81}" type="pres">
      <dgm:prSet presAssocID="{97963382-8936-4674-9283-99F93FF1259E}" presName="LevelOneTextNode" presStyleLbl="node0" presStyleIdx="0" presStyleCnt="1" custScaleX="207741" custScaleY="891305" custLinFactNeighborX="-2672" custLinFactNeighborY="226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C8DD9D-50C3-4B33-8195-2D248BE9FA21}" type="pres">
      <dgm:prSet presAssocID="{97963382-8936-4674-9283-99F93FF1259E}" presName="level2hierChild" presStyleCnt="0"/>
      <dgm:spPr/>
    </dgm:pt>
    <dgm:pt modelId="{8ED23894-4E0E-481D-903E-72B0FBC6430E}" type="pres">
      <dgm:prSet presAssocID="{E1D015D6-D03B-4985-9994-B089DEC015DC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D4AF38FC-2255-43FA-BD0C-AC1605076674}" type="pres">
      <dgm:prSet presAssocID="{E1D015D6-D03B-4985-9994-B089DEC015DC}" presName="connTx" presStyleLbl="parChTrans1D2" presStyleIdx="0" presStyleCnt="2"/>
      <dgm:spPr/>
      <dgm:t>
        <a:bodyPr/>
        <a:lstStyle/>
        <a:p>
          <a:endParaRPr lang="ru-RU"/>
        </a:p>
      </dgm:t>
    </dgm:pt>
    <dgm:pt modelId="{0C45E295-0D27-4939-844F-1C5C694A1254}" type="pres">
      <dgm:prSet presAssocID="{FC8F8524-358F-40D7-8446-399288EB584D}" presName="root2" presStyleCnt="0"/>
      <dgm:spPr/>
    </dgm:pt>
    <dgm:pt modelId="{B19DA6B3-1C69-4CFB-A381-D09620D4DB33}" type="pres">
      <dgm:prSet presAssocID="{FC8F8524-358F-40D7-8446-399288EB584D}" presName="LevelTwoTextNode" presStyleLbl="node2" presStyleIdx="0" presStyleCnt="2" custScaleX="140355" custScaleY="219831" custLinFactNeighborX="8268" custLinFactNeighborY="-58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0F6F26-7F1B-496D-9BAC-33306D3D1DFC}" type="pres">
      <dgm:prSet presAssocID="{FC8F8524-358F-40D7-8446-399288EB584D}" presName="level3hierChild" presStyleCnt="0"/>
      <dgm:spPr/>
    </dgm:pt>
    <dgm:pt modelId="{B5EF2AAC-1D74-4051-AA1A-B2B13B343D0B}" type="pres">
      <dgm:prSet presAssocID="{CB817B47-DE9D-4638-9EE2-62D0F7820BAB}" presName="conn2-1" presStyleLbl="parChTrans1D3" presStyleIdx="0" presStyleCnt="6"/>
      <dgm:spPr/>
      <dgm:t>
        <a:bodyPr/>
        <a:lstStyle/>
        <a:p>
          <a:endParaRPr lang="ru-RU"/>
        </a:p>
      </dgm:t>
    </dgm:pt>
    <dgm:pt modelId="{A63E46DF-494C-428C-B7F7-85D6346376D3}" type="pres">
      <dgm:prSet presAssocID="{CB817B47-DE9D-4638-9EE2-62D0F7820BAB}" presName="connTx" presStyleLbl="parChTrans1D3" presStyleIdx="0" presStyleCnt="6"/>
      <dgm:spPr/>
      <dgm:t>
        <a:bodyPr/>
        <a:lstStyle/>
        <a:p>
          <a:endParaRPr lang="ru-RU"/>
        </a:p>
      </dgm:t>
    </dgm:pt>
    <dgm:pt modelId="{C149F4C8-92D0-4C6B-B83B-10EE87A39D49}" type="pres">
      <dgm:prSet presAssocID="{CB644E02-C031-466A-9BBF-8F76DC23C479}" presName="root2" presStyleCnt="0"/>
      <dgm:spPr/>
    </dgm:pt>
    <dgm:pt modelId="{DEE98AAC-7F06-4B6B-9642-17BBDBF51AAD}" type="pres">
      <dgm:prSet presAssocID="{CB644E02-C031-466A-9BBF-8F76DC23C479}" presName="LevelTwoTextNode" presStyleLbl="node3" presStyleIdx="0" presStyleCnt="6" custScaleX="182781" custLinFactY="-8556" custLinFactNeighborX="-301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DEFE21-E188-4A11-BE82-E16E2CC9D663}" type="pres">
      <dgm:prSet presAssocID="{CB644E02-C031-466A-9BBF-8F76DC23C479}" presName="level3hierChild" presStyleCnt="0"/>
      <dgm:spPr/>
    </dgm:pt>
    <dgm:pt modelId="{DB80B282-1BA5-4D77-B80C-068D807D5057}" type="pres">
      <dgm:prSet presAssocID="{F5AFF0FF-33FF-44D9-86BC-2EC8CB05FEA5}" presName="conn2-1" presStyleLbl="parChTrans1D3" presStyleIdx="1" presStyleCnt="6"/>
      <dgm:spPr/>
      <dgm:t>
        <a:bodyPr/>
        <a:lstStyle/>
        <a:p>
          <a:endParaRPr lang="ru-RU"/>
        </a:p>
      </dgm:t>
    </dgm:pt>
    <dgm:pt modelId="{E2D132A5-00D6-4B80-A13F-E420DEF39A02}" type="pres">
      <dgm:prSet presAssocID="{F5AFF0FF-33FF-44D9-86BC-2EC8CB05FEA5}" presName="connTx" presStyleLbl="parChTrans1D3" presStyleIdx="1" presStyleCnt="6"/>
      <dgm:spPr/>
      <dgm:t>
        <a:bodyPr/>
        <a:lstStyle/>
        <a:p>
          <a:endParaRPr lang="ru-RU"/>
        </a:p>
      </dgm:t>
    </dgm:pt>
    <dgm:pt modelId="{C29FA898-587E-43D6-B617-A0608E72F8AE}" type="pres">
      <dgm:prSet presAssocID="{36E3850D-4751-4250-9D53-FDC565DFABA3}" presName="root2" presStyleCnt="0"/>
      <dgm:spPr/>
    </dgm:pt>
    <dgm:pt modelId="{F51B2BD0-2420-4FD9-96E1-24F400C7E03B}" type="pres">
      <dgm:prSet presAssocID="{36E3850D-4751-4250-9D53-FDC565DFABA3}" presName="LevelTwoTextNode" presStyleLbl="node3" presStyleIdx="1" presStyleCnt="6" custScaleX="192089" custLinFactNeighborX="10292" custLinFactNeighborY="-501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6CF9BD-E1A7-40D1-A9E7-AC8A7A418447}" type="pres">
      <dgm:prSet presAssocID="{36E3850D-4751-4250-9D53-FDC565DFABA3}" presName="level3hierChild" presStyleCnt="0"/>
      <dgm:spPr/>
    </dgm:pt>
    <dgm:pt modelId="{4BFA3118-C94E-486F-BED0-82CA64B78493}" type="pres">
      <dgm:prSet presAssocID="{16C948E5-1B64-4C81-BACE-6BA66EB358BF}" presName="conn2-1" presStyleLbl="parChTrans1D3" presStyleIdx="2" presStyleCnt="6"/>
      <dgm:spPr/>
      <dgm:t>
        <a:bodyPr/>
        <a:lstStyle/>
        <a:p>
          <a:endParaRPr lang="ru-RU"/>
        </a:p>
      </dgm:t>
    </dgm:pt>
    <dgm:pt modelId="{5B52E783-37BD-428E-95A9-8FF31E85A7AF}" type="pres">
      <dgm:prSet presAssocID="{16C948E5-1B64-4C81-BACE-6BA66EB358BF}" presName="connTx" presStyleLbl="parChTrans1D3" presStyleIdx="2" presStyleCnt="6"/>
      <dgm:spPr/>
      <dgm:t>
        <a:bodyPr/>
        <a:lstStyle/>
        <a:p>
          <a:endParaRPr lang="ru-RU"/>
        </a:p>
      </dgm:t>
    </dgm:pt>
    <dgm:pt modelId="{441E319A-680D-4A51-AFBC-EFAF1C6B650C}" type="pres">
      <dgm:prSet presAssocID="{B344D384-9C22-45A8-B920-8BC74F16DB9A}" presName="root2" presStyleCnt="0"/>
      <dgm:spPr/>
    </dgm:pt>
    <dgm:pt modelId="{D92778AF-8825-4143-B1B7-C8718C7BE1CE}" type="pres">
      <dgm:prSet presAssocID="{B344D384-9C22-45A8-B920-8BC74F16DB9A}" presName="LevelTwoTextNode" presStyleLbl="node3" presStyleIdx="2" presStyleCnt="6" custScaleX="190382" custLinFactNeighborX="11243" custLinFactNeighborY="-42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BACF8F-DBD9-42B6-8191-76E912557C91}" type="pres">
      <dgm:prSet presAssocID="{B344D384-9C22-45A8-B920-8BC74F16DB9A}" presName="level3hierChild" presStyleCnt="0"/>
      <dgm:spPr/>
    </dgm:pt>
    <dgm:pt modelId="{F9DFA7E1-18A0-4115-9CA1-E4C819772EB7}" type="pres">
      <dgm:prSet presAssocID="{46431DB7-E320-4D5E-9032-D52CBE218EE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2096F9D1-4662-43E8-BF9E-92B3F9ECF3F5}" type="pres">
      <dgm:prSet presAssocID="{46431DB7-E320-4D5E-9032-D52CBE218EE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AF1881CC-ADE3-4E15-B446-736A5E23F3B5}" type="pres">
      <dgm:prSet presAssocID="{4886C3A3-8AFF-462F-A875-EF4590BE5D88}" presName="root2" presStyleCnt="0"/>
      <dgm:spPr/>
    </dgm:pt>
    <dgm:pt modelId="{7F062142-D8B8-4DC7-A41E-B4EFD0ED0571}" type="pres">
      <dgm:prSet presAssocID="{4886C3A3-8AFF-462F-A875-EF4590BE5D88}" presName="LevelTwoTextNode" presStyleLbl="node2" presStyleIdx="1" presStyleCnt="2" custScaleX="151254" custScaleY="247296" custLinFactNeighborX="3765" custLinFactNeighborY="3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3FA348-072B-4546-BB0E-2E373E5AC184}" type="pres">
      <dgm:prSet presAssocID="{4886C3A3-8AFF-462F-A875-EF4590BE5D88}" presName="level3hierChild" presStyleCnt="0"/>
      <dgm:spPr/>
    </dgm:pt>
    <dgm:pt modelId="{29D9A90C-4EF9-43A4-B1F2-B395B3419171}" type="pres">
      <dgm:prSet presAssocID="{241AADE3-A2F3-4D6C-8225-58608F4B650C}" presName="conn2-1" presStyleLbl="parChTrans1D3" presStyleIdx="3" presStyleCnt="6"/>
      <dgm:spPr/>
      <dgm:t>
        <a:bodyPr/>
        <a:lstStyle/>
        <a:p>
          <a:endParaRPr lang="ru-RU"/>
        </a:p>
      </dgm:t>
    </dgm:pt>
    <dgm:pt modelId="{E71D1B27-7FF1-412D-AE58-4D5CD2634AF6}" type="pres">
      <dgm:prSet presAssocID="{241AADE3-A2F3-4D6C-8225-58608F4B650C}" presName="connTx" presStyleLbl="parChTrans1D3" presStyleIdx="3" presStyleCnt="6"/>
      <dgm:spPr/>
      <dgm:t>
        <a:bodyPr/>
        <a:lstStyle/>
        <a:p>
          <a:endParaRPr lang="ru-RU"/>
        </a:p>
      </dgm:t>
    </dgm:pt>
    <dgm:pt modelId="{61D405FC-32E3-422C-B80B-5E90D9819FBF}" type="pres">
      <dgm:prSet presAssocID="{1D2E9049-E540-4B34-9B11-F8D6E7457659}" presName="root2" presStyleCnt="0"/>
      <dgm:spPr/>
    </dgm:pt>
    <dgm:pt modelId="{CE9A2D46-AEA4-41A6-A7EC-680CD8D51049}" type="pres">
      <dgm:prSet presAssocID="{1D2E9049-E540-4B34-9B11-F8D6E7457659}" presName="LevelTwoTextNode" presStyleLbl="node3" presStyleIdx="3" presStyleCnt="6" custScaleX="173845" custLinFactNeighborX="2785" custLinFactNeighborY="-7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273B75-6F48-401E-A2FD-C9226C50BAB4}" type="pres">
      <dgm:prSet presAssocID="{1D2E9049-E540-4B34-9B11-F8D6E7457659}" presName="level3hierChild" presStyleCnt="0"/>
      <dgm:spPr/>
    </dgm:pt>
    <dgm:pt modelId="{C1F9A72D-891A-481D-9C65-588D90726A55}" type="pres">
      <dgm:prSet presAssocID="{857A10B8-66F3-4FDC-BC15-328ED1FDA007}" presName="conn2-1" presStyleLbl="parChTrans1D3" presStyleIdx="4" presStyleCnt="6"/>
      <dgm:spPr/>
      <dgm:t>
        <a:bodyPr/>
        <a:lstStyle/>
        <a:p>
          <a:endParaRPr lang="ru-RU"/>
        </a:p>
      </dgm:t>
    </dgm:pt>
    <dgm:pt modelId="{022CA9D1-B915-4D3D-8AF6-60B4CD6672A0}" type="pres">
      <dgm:prSet presAssocID="{857A10B8-66F3-4FDC-BC15-328ED1FDA007}" presName="connTx" presStyleLbl="parChTrans1D3" presStyleIdx="4" presStyleCnt="6"/>
      <dgm:spPr/>
      <dgm:t>
        <a:bodyPr/>
        <a:lstStyle/>
        <a:p>
          <a:endParaRPr lang="ru-RU"/>
        </a:p>
      </dgm:t>
    </dgm:pt>
    <dgm:pt modelId="{DEE32F02-B863-400F-82AB-56AC0E14AF4E}" type="pres">
      <dgm:prSet presAssocID="{33D18CFB-E847-41BA-9F76-9D15006B3C86}" presName="root2" presStyleCnt="0"/>
      <dgm:spPr/>
    </dgm:pt>
    <dgm:pt modelId="{33F15D18-3EE8-45D3-9852-422CCA8DF07A}" type="pres">
      <dgm:prSet presAssocID="{33D18CFB-E847-41BA-9F76-9D15006B3C86}" presName="LevelTwoTextNode" presStyleLbl="node3" presStyleIdx="4" presStyleCnt="6" custScaleX="178925" custLinFactNeighborX="-4345" custLinFactNeighborY="543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5444E1-BC01-4F05-A081-2B68EC1AD9BE}" type="pres">
      <dgm:prSet presAssocID="{33D18CFB-E847-41BA-9F76-9D15006B3C86}" presName="level3hierChild" presStyleCnt="0"/>
      <dgm:spPr/>
    </dgm:pt>
    <dgm:pt modelId="{D06232D6-9A5C-4BD4-AFA1-99BB81050040}" type="pres">
      <dgm:prSet presAssocID="{B1152258-02F9-45E0-8555-E5D8160A2776}" presName="conn2-1" presStyleLbl="parChTrans1D3" presStyleIdx="5" presStyleCnt="6"/>
      <dgm:spPr/>
      <dgm:t>
        <a:bodyPr/>
        <a:lstStyle/>
        <a:p>
          <a:endParaRPr lang="ru-RU"/>
        </a:p>
      </dgm:t>
    </dgm:pt>
    <dgm:pt modelId="{2F3812F0-2FF9-40A1-8C34-61C4A960EA34}" type="pres">
      <dgm:prSet presAssocID="{B1152258-02F9-45E0-8555-E5D8160A2776}" presName="connTx" presStyleLbl="parChTrans1D3" presStyleIdx="5" presStyleCnt="6"/>
      <dgm:spPr/>
      <dgm:t>
        <a:bodyPr/>
        <a:lstStyle/>
        <a:p>
          <a:endParaRPr lang="ru-RU"/>
        </a:p>
      </dgm:t>
    </dgm:pt>
    <dgm:pt modelId="{E26BE1F8-0982-4D3A-894B-CE87A70DBB28}" type="pres">
      <dgm:prSet presAssocID="{3913D70F-9956-4AF0-BBF7-56DB355F6702}" presName="root2" presStyleCnt="0"/>
      <dgm:spPr/>
    </dgm:pt>
    <dgm:pt modelId="{BB8B0728-55B4-4FBB-9CFC-2B54FA833B5F}" type="pres">
      <dgm:prSet presAssocID="{3913D70F-9956-4AF0-BBF7-56DB355F6702}" presName="LevelTwoTextNode" presStyleLbl="node3" presStyleIdx="5" presStyleCnt="6" custScaleX="181224" custLinFactNeighborX="-5490" custLinFactNeighborY="776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CF623C-DD9A-4BB7-AF81-3132EDD2CC6B}" type="pres">
      <dgm:prSet presAssocID="{3913D70F-9956-4AF0-BBF7-56DB355F6702}" presName="level3hierChild" presStyleCnt="0"/>
      <dgm:spPr/>
    </dgm:pt>
  </dgm:ptLst>
  <dgm:cxnLst>
    <dgm:cxn modelId="{19E3DF60-FDE6-48F8-9D89-5952E0BFF578}" srcId="{FC8F8524-358F-40D7-8446-399288EB584D}" destId="{36E3850D-4751-4250-9D53-FDC565DFABA3}" srcOrd="1" destOrd="0" parTransId="{F5AFF0FF-33FF-44D9-86BC-2EC8CB05FEA5}" sibTransId="{08454CB1-BE78-4125-9087-FE9603DAC7DC}"/>
    <dgm:cxn modelId="{FC0CE54A-4F6B-4E0D-B52C-09D39667AD21}" type="presOf" srcId="{857A10B8-66F3-4FDC-BC15-328ED1FDA007}" destId="{C1F9A72D-891A-481D-9C65-588D90726A55}" srcOrd="0" destOrd="0" presId="urn:microsoft.com/office/officeart/2005/8/layout/hierarchy2"/>
    <dgm:cxn modelId="{2ADBFF1B-E013-4B2D-8843-33DE888BA3F4}" type="presOf" srcId="{97963382-8936-4674-9283-99F93FF1259E}" destId="{795616AF-DA3A-48C2-89C5-A8869B7A4D81}" srcOrd="0" destOrd="0" presId="urn:microsoft.com/office/officeart/2005/8/layout/hierarchy2"/>
    <dgm:cxn modelId="{92EFC67B-A6CE-4177-B9FC-5BFDFD486809}" type="presOf" srcId="{46431DB7-E320-4D5E-9032-D52CBE218EEB}" destId="{F9DFA7E1-18A0-4115-9CA1-E4C819772EB7}" srcOrd="0" destOrd="0" presId="urn:microsoft.com/office/officeart/2005/8/layout/hierarchy2"/>
    <dgm:cxn modelId="{216B4D8D-F66C-42DD-98C4-9F498B951474}" type="presOf" srcId="{4886C3A3-8AFF-462F-A875-EF4590BE5D88}" destId="{7F062142-D8B8-4DC7-A41E-B4EFD0ED0571}" srcOrd="0" destOrd="0" presId="urn:microsoft.com/office/officeart/2005/8/layout/hierarchy2"/>
    <dgm:cxn modelId="{C1C7A876-99B9-4173-9BBE-14A568E95045}" type="presOf" srcId="{CB817B47-DE9D-4638-9EE2-62D0F7820BAB}" destId="{A63E46DF-494C-428C-B7F7-85D6346376D3}" srcOrd="1" destOrd="0" presId="urn:microsoft.com/office/officeart/2005/8/layout/hierarchy2"/>
    <dgm:cxn modelId="{8E84FB0C-1494-4A99-A5D1-BAA786477258}" srcId="{4886C3A3-8AFF-462F-A875-EF4590BE5D88}" destId="{33D18CFB-E847-41BA-9F76-9D15006B3C86}" srcOrd="1" destOrd="0" parTransId="{857A10B8-66F3-4FDC-BC15-328ED1FDA007}" sibTransId="{1CC067DC-614B-4134-B8E8-4641DB004D32}"/>
    <dgm:cxn modelId="{2B275A86-0214-4456-8734-7C3F883D3274}" type="presOf" srcId="{B344D384-9C22-45A8-B920-8BC74F16DB9A}" destId="{D92778AF-8825-4143-B1B7-C8718C7BE1CE}" srcOrd="0" destOrd="0" presId="urn:microsoft.com/office/officeart/2005/8/layout/hierarchy2"/>
    <dgm:cxn modelId="{6BBC3DCD-34C7-48E3-8AA4-5F999D39B481}" type="presOf" srcId="{16C948E5-1B64-4C81-BACE-6BA66EB358BF}" destId="{5B52E783-37BD-428E-95A9-8FF31E85A7AF}" srcOrd="1" destOrd="0" presId="urn:microsoft.com/office/officeart/2005/8/layout/hierarchy2"/>
    <dgm:cxn modelId="{697EF404-05BA-40DE-BE68-C1D35D6B703F}" srcId="{FC8F8524-358F-40D7-8446-399288EB584D}" destId="{B344D384-9C22-45A8-B920-8BC74F16DB9A}" srcOrd="2" destOrd="0" parTransId="{16C948E5-1B64-4C81-BACE-6BA66EB358BF}" sibTransId="{D0576EE9-AD39-4A75-A62A-78D53B74922D}"/>
    <dgm:cxn modelId="{87C01A15-CCE5-4A09-9C19-EB1D571EF92C}" type="presOf" srcId="{16C948E5-1B64-4C81-BACE-6BA66EB358BF}" destId="{4BFA3118-C94E-486F-BED0-82CA64B78493}" srcOrd="0" destOrd="0" presId="urn:microsoft.com/office/officeart/2005/8/layout/hierarchy2"/>
    <dgm:cxn modelId="{689CE4EC-F86F-455F-A025-165F78F66E39}" type="presOf" srcId="{241AADE3-A2F3-4D6C-8225-58608F4B650C}" destId="{E71D1B27-7FF1-412D-AE58-4D5CD2634AF6}" srcOrd="1" destOrd="0" presId="urn:microsoft.com/office/officeart/2005/8/layout/hierarchy2"/>
    <dgm:cxn modelId="{EAE8991E-6404-4772-82F7-36EECDFCE515}" srcId="{4886C3A3-8AFF-462F-A875-EF4590BE5D88}" destId="{1D2E9049-E540-4B34-9B11-F8D6E7457659}" srcOrd="0" destOrd="0" parTransId="{241AADE3-A2F3-4D6C-8225-58608F4B650C}" sibTransId="{864E9FBA-38D2-4050-8F30-3BB5A4E437FB}"/>
    <dgm:cxn modelId="{4054A52B-0543-45CF-833C-212BB437FE34}" type="presOf" srcId="{C7EF84A6-9354-42B3-964D-3EE8954214C2}" destId="{5ED03E27-9955-43A9-A431-AF5D7900C47B}" srcOrd="0" destOrd="0" presId="urn:microsoft.com/office/officeart/2005/8/layout/hierarchy2"/>
    <dgm:cxn modelId="{7D8820F4-6446-4311-B68F-6ACEDFE759E2}" type="presOf" srcId="{B1152258-02F9-45E0-8555-E5D8160A2776}" destId="{D06232D6-9A5C-4BD4-AFA1-99BB81050040}" srcOrd="0" destOrd="0" presId="urn:microsoft.com/office/officeart/2005/8/layout/hierarchy2"/>
    <dgm:cxn modelId="{70456FF0-BFA4-4399-8E82-92A46B0D0AF5}" type="presOf" srcId="{1D2E9049-E540-4B34-9B11-F8D6E7457659}" destId="{CE9A2D46-AEA4-41A6-A7EC-680CD8D51049}" srcOrd="0" destOrd="0" presId="urn:microsoft.com/office/officeart/2005/8/layout/hierarchy2"/>
    <dgm:cxn modelId="{761C82F0-0820-42B3-B0D1-F068CF1F2BF9}" type="presOf" srcId="{F5AFF0FF-33FF-44D9-86BC-2EC8CB05FEA5}" destId="{DB80B282-1BA5-4D77-B80C-068D807D5057}" srcOrd="0" destOrd="0" presId="urn:microsoft.com/office/officeart/2005/8/layout/hierarchy2"/>
    <dgm:cxn modelId="{3A2DE482-22CC-4812-8312-28A52F473C36}" type="presOf" srcId="{FC8F8524-358F-40D7-8446-399288EB584D}" destId="{B19DA6B3-1C69-4CFB-A381-D09620D4DB33}" srcOrd="0" destOrd="0" presId="urn:microsoft.com/office/officeart/2005/8/layout/hierarchy2"/>
    <dgm:cxn modelId="{28B06CDC-A066-40D7-8F48-1617A8963E84}" srcId="{97963382-8936-4674-9283-99F93FF1259E}" destId="{FC8F8524-358F-40D7-8446-399288EB584D}" srcOrd="0" destOrd="0" parTransId="{E1D015D6-D03B-4985-9994-B089DEC015DC}" sibTransId="{4117EF01-7C67-4191-B6FC-47F205DA5101}"/>
    <dgm:cxn modelId="{9C74F3A7-6877-4045-8475-FC0B79CBBB73}" type="presOf" srcId="{CB817B47-DE9D-4638-9EE2-62D0F7820BAB}" destId="{B5EF2AAC-1D74-4051-AA1A-B2B13B343D0B}" srcOrd="0" destOrd="0" presId="urn:microsoft.com/office/officeart/2005/8/layout/hierarchy2"/>
    <dgm:cxn modelId="{B93640DD-B205-4E5D-84E5-0CCD842AAA82}" type="presOf" srcId="{241AADE3-A2F3-4D6C-8225-58608F4B650C}" destId="{29D9A90C-4EF9-43A4-B1F2-B395B3419171}" srcOrd="0" destOrd="0" presId="urn:microsoft.com/office/officeart/2005/8/layout/hierarchy2"/>
    <dgm:cxn modelId="{56799DB8-814B-456A-8F4C-5C767B3C493E}" srcId="{97963382-8936-4674-9283-99F93FF1259E}" destId="{4886C3A3-8AFF-462F-A875-EF4590BE5D88}" srcOrd="1" destOrd="0" parTransId="{46431DB7-E320-4D5E-9032-D52CBE218EEB}" sibTransId="{77310401-4789-43DC-9B67-980CB509A711}"/>
    <dgm:cxn modelId="{622AF7CC-E9B8-4F0F-8FAD-D21A1DBE95AC}" srcId="{C7EF84A6-9354-42B3-964D-3EE8954214C2}" destId="{97963382-8936-4674-9283-99F93FF1259E}" srcOrd="0" destOrd="0" parTransId="{C9B3EA41-752B-44C9-A84C-30D2020FC96C}" sibTransId="{73C6D089-484D-4F0E-9436-56840EEC569B}"/>
    <dgm:cxn modelId="{AFF765CE-19E4-4ED2-B478-299D45B77F94}" type="presOf" srcId="{E1D015D6-D03B-4985-9994-B089DEC015DC}" destId="{8ED23894-4E0E-481D-903E-72B0FBC6430E}" srcOrd="0" destOrd="0" presId="urn:microsoft.com/office/officeart/2005/8/layout/hierarchy2"/>
    <dgm:cxn modelId="{B7F21F3F-2957-4557-B6A3-22EE3B333647}" type="presOf" srcId="{46431DB7-E320-4D5E-9032-D52CBE218EEB}" destId="{2096F9D1-4662-43E8-BF9E-92B3F9ECF3F5}" srcOrd="1" destOrd="0" presId="urn:microsoft.com/office/officeart/2005/8/layout/hierarchy2"/>
    <dgm:cxn modelId="{2584A88E-2DEA-4665-B0D0-7B358116E2DF}" type="presOf" srcId="{3913D70F-9956-4AF0-BBF7-56DB355F6702}" destId="{BB8B0728-55B4-4FBB-9CFC-2B54FA833B5F}" srcOrd="0" destOrd="0" presId="urn:microsoft.com/office/officeart/2005/8/layout/hierarchy2"/>
    <dgm:cxn modelId="{F3DDCE34-B9D1-4A0E-AFCA-E11834F310D8}" type="presOf" srcId="{33D18CFB-E847-41BA-9F76-9D15006B3C86}" destId="{33F15D18-3EE8-45D3-9852-422CCA8DF07A}" srcOrd="0" destOrd="0" presId="urn:microsoft.com/office/officeart/2005/8/layout/hierarchy2"/>
    <dgm:cxn modelId="{7D959456-9B18-4E30-BA5A-F0CA8F95877D}" type="presOf" srcId="{F5AFF0FF-33FF-44D9-86BC-2EC8CB05FEA5}" destId="{E2D132A5-00D6-4B80-A13F-E420DEF39A02}" srcOrd="1" destOrd="0" presId="urn:microsoft.com/office/officeart/2005/8/layout/hierarchy2"/>
    <dgm:cxn modelId="{3A0281F6-4A90-438D-AB1D-9C8F2D7E45E7}" type="presOf" srcId="{E1D015D6-D03B-4985-9994-B089DEC015DC}" destId="{D4AF38FC-2255-43FA-BD0C-AC1605076674}" srcOrd="1" destOrd="0" presId="urn:microsoft.com/office/officeart/2005/8/layout/hierarchy2"/>
    <dgm:cxn modelId="{A5AA4295-F675-4AD7-AA33-5451C9F3446A}" type="presOf" srcId="{857A10B8-66F3-4FDC-BC15-328ED1FDA007}" destId="{022CA9D1-B915-4D3D-8AF6-60B4CD6672A0}" srcOrd="1" destOrd="0" presId="urn:microsoft.com/office/officeart/2005/8/layout/hierarchy2"/>
    <dgm:cxn modelId="{61109E14-255B-4D79-AFA8-9DFBC368FDC8}" srcId="{4886C3A3-8AFF-462F-A875-EF4590BE5D88}" destId="{3913D70F-9956-4AF0-BBF7-56DB355F6702}" srcOrd="2" destOrd="0" parTransId="{B1152258-02F9-45E0-8555-E5D8160A2776}" sibTransId="{E9D2DAA3-BEF6-4A67-B20B-B3A974AA04A8}"/>
    <dgm:cxn modelId="{158CD7C2-60ED-41D5-9BF3-12598FF27A50}" srcId="{FC8F8524-358F-40D7-8446-399288EB584D}" destId="{CB644E02-C031-466A-9BBF-8F76DC23C479}" srcOrd="0" destOrd="0" parTransId="{CB817B47-DE9D-4638-9EE2-62D0F7820BAB}" sibTransId="{82D69B27-6F3D-4EDD-AFCB-EE45B819ABCF}"/>
    <dgm:cxn modelId="{800EDA60-5CFA-48EF-A079-DF2EF93E4BC1}" type="presOf" srcId="{B1152258-02F9-45E0-8555-E5D8160A2776}" destId="{2F3812F0-2FF9-40A1-8C34-61C4A960EA34}" srcOrd="1" destOrd="0" presId="urn:microsoft.com/office/officeart/2005/8/layout/hierarchy2"/>
    <dgm:cxn modelId="{DBE57546-86FB-47F8-A5FC-5CFA0CBF53C6}" type="presOf" srcId="{36E3850D-4751-4250-9D53-FDC565DFABA3}" destId="{F51B2BD0-2420-4FD9-96E1-24F400C7E03B}" srcOrd="0" destOrd="0" presId="urn:microsoft.com/office/officeart/2005/8/layout/hierarchy2"/>
    <dgm:cxn modelId="{B07141EA-5C88-4F3D-A11F-167FF599ED56}" type="presOf" srcId="{CB644E02-C031-466A-9BBF-8F76DC23C479}" destId="{DEE98AAC-7F06-4B6B-9642-17BBDBF51AAD}" srcOrd="0" destOrd="0" presId="urn:microsoft.com/office/officeart/2005/8/layout/hierarchy2"/>
    <dgm:cxn modelId="{F91A4DC7-575A-4219-863D-6E6CB003DE90}" type="presParOf" srcId="{5ED03E27-9955-43A9-A431-AF5D7900C47B}" destId="{479295BB-0C97-44A5-AF86-5C6CB505B970}" srcOrd="0" destOrd="0" presId="urn:microsoft.com/office/officeart/2005/8/layout/hierarchy2"/>
    <dgm:cxn modelId="{4227F53A-B55D-4C9B-9DB2-44FB493F8C3A}" type="presParOf" srcId="{479295BB-0C97-44A5-AF86-5C6CB505B970}" destId="{795616AF-DA3A-48C2-89C5-A8869B7A4D81}" srcOrd="0" destOrd="0" presId="urn:microsoft.com/office/officeart/2005/8/layout/hierarchy2"/>
    <dgm:cxn modelId="{E05528CA-A26D-4AD9-91DA-9D94CF7E5F0F}" type="presParOf" srcId="{479295BB-0C97-44A5-AF86-5C6CB505B970}" destId="{D8C8DD9D-50C3-4B33-8195-2D248BE9FA21}" srcOrd="1" destOrd="0" presId="urn:microsoft.com/office/officeart/2005/8/layout/hierarchy2"/>
    <dgm:cxn modelId="{751458E3-58EA-4268-B42C-D1C2FEE30D8E}" type="presParOf" srcId="{D8C8DD9D-50C3-4B33-8195-2D248BE9FA21}" destId="{8ED23894-4E0E-481D-903E-72B0FBC6430E}" srcOrd="0" destOrd="0" presId="urn:microsoft.com/office/officeart/2005/8/layout/hierarchy2"/>
    <dgm:cxn modelId="{7904257E-CA8E-4AD1-8C6A-FA848DB6010D}" type="presParOf" srcId="{8ED23894-4E0E-481D-903E-72B0FBC6430E}" destId="{D4AF38FC-2255-43FA-BD0C-AC1605076674}" srcOrd="0" destOrd="0" presId="urn:microsoft.com/office/officeart/2005/8/layout/hierarchy2"/>
    <dgm:cxn modelId="{B36F6C2F-D7EA-4BA2-8C70-11F804ABB516}" type="presParOf" srcId="{D8C8DD9D-50C3-4B33-8195-2D248BE9FA21}" destId="{0C45E295-0D27-4939-844F-1C5C694A1254}" srcOrd="1" destOrd="0" presId="urn:microsoft.com/office/officeart/2005/8/layout/hierarchy2"/>
    <dgm:cxn modelId="{BF75C282-093E-42EF-9E50-73AD434AF131}" type="presParOf" srcId="{0C45E295-0D27-4939-844F-1C5C694A1254}" destId="{B19DA6B3-1C69-4CFB-A381-D09620D4DB33}" srcOrd="0" destOrd="0" presId="urn:microsoft.com/office/officeart/2005/8/layout/hierarchy2"/>
    <dgm:cxn modelId="{DCA2845B-3C5C-47AF-9350-1A3D775EE39C}" type="presParOf" srcId="{0C45E295-0D27-4939-844F-1C5C694A1254}" destId="{2C0F6F26-7F1B-496D-9BAC-33306D3D1DFC}" srcOrd="1" destOrd="0" presId="urn:microsoft.com/office/officeart/2005/8/layout/hierarchy2"/>
    <dgm:cxn modelId="{88C19019-F53E-48CB-A5DE-BAD72E5E6214}" type="presParOf" srcId="{2C0F6F26-7F1B-496D-9BAC-33306D3D1DFC}" destId="{B5EF2AAC-1D74-4051-AA1A-B2B13B343D0B}" srcOrd="0" destOrd="0" presId="urn:microsoft.com/office/officeart/2005/8/layout/hierarchy2"/>
    <dgm:cxn modelId="{EC2345A2-7F1B-43A6-873F-72E63FF914A4}" type="presParOf" srcId="{B5EF2AAC-1D74-4051-AA1A-B2B13B343D0B}" destId="{A63E46DF-494C-428C-B7F7-85D6346376D3}" srcOrd="0" destOrd="0" presId="urn:microsoft.com/office/officeart/2005/8/layout/hierarchy2"/>
    <dgm:cxn modelId="{EB598FB8-D819-439E-B006-82983D58FA9E}" type="presParOf" srcId="{2C0F6F26-7F1B-496D-9BAC-33306D3D1DFC}" destId="{C149F4C8-92D0-4C6B-B83B-10EE87A39D49}" srcOrd="1" destOrd="0" presId="urn:microsoft.com/office/officeart/2005/8/layout/hierarchy2"/>
    <dgm:cxn modelId="{F5FD0268-E42C-42E3-AFE9-817900EC9D77}" type="presParOf" srcId="{C149F4C8-92D0-4C6B-B83B-10EE87A39D49}" destId="{DEE98AAC-7F06-4B6B-9642-17BBDBF51AAD}" srcOrd="0" destOrd="0" presId="urn:microsoft.com/office/officeart/2005/8/layout/hierarchy2"/>
    <dgm:cxn modelId="{38165287-66E6-4C8F-B02E-819673B164E5}" type="presParOf" srcId="{C149F4C8-92D0-4C6B-B83B-10EE87A39D49}" destId="{8DDEFE21-E188-4A11-BE82-E16E2CC9D663}" srcOrd="1" destOrd="0" presId="urn:microsoft.com/office/officeart/2005/8/layout/hierarchy2"/>
    <dgm:cxn modelId="{4E7250DF-1B3D-4B29-9942-4FCF0B04FA79}" type="presParOf" srcId="{2C0F6F26-7F1B-496D-9BAC-33306D3D1DFC}" destId="{DB80B282-1BA5-4D77-B80C-068D807D5057}" srcOrd="2" destOrd="0" presId="urn:microsoft.com/office/officeart/2005/8/layout/hierarchy2"/>
    <dgm:cxn modelId="{488A7578-4C9D-4F92-B466-D7B23F35C4EA}" type="presParOf" srcId="{DB80B282-1BA5-4D77-B80C-068D807D5057}" destId="{E2D132A5-00D6-4B80-A13F-E420DEF39A02}" srcOrd="0" destOrd="0" presId="urn:microsoft.com/office/officeart/2005/8/layout/hierarchy2"/>
    <dgm:cxn modelId="{3862D7E5-ED9B-4810-B751-76E63B9A426E}" type="presParOf" srcId="{2C0F6F26-7F1B-496D-9BAC-33306D3D1DFC}" destId="{C29FA898-587E-43D6-B617-A0608E72F8AE}" srcOrd="3" destOrd="0" presId="urn:microsoft.com/office/officeart/2005/8/layout/hierarchy2"/>
    <dgm:cxn modelId="{F3E8E4DD-8CDB-485F-AF25-C1DDF50003F0}" type="presParOf" srcId="{C29FA898-587E-43D6-B617-A0608E72F8AE}" destId="{F51B2BD0-2420-4FD9-96E1-24F400C7E03B}" srcOrd="0" destOrd="0" presId="urn:microsoft.com/office/officeart/2005/8/layout/hierarchy2"/>
    <dgm:cxn modelId="{EE4F5707-1DBF-415B-9FBF-D80DA934A75B}" type="presParOf" srcId="{C29FA898-587E-43D6-B617-A0608E72F8AE}" destId="{176CF9BD-E1A7-40D1-A9E7-AC8A7A418447}" srcOrd="1" destOrd="0" presId="urn:microsoft.com/office/officeart/2005/8/layout/hierarchy2"/>
    <dgm:cxn modelId="{44F2BB6A-0739-4BF6-8169-1A42BD448633}" type="presParOf" srcId="{2C0F6F26-7F1B-496D-9BAC-33306D3D1DFC}" destId="{4BFA3118-C94E-486F-BED0-82CA64B78493}" srcOrd="4" destOrd="0" presId="urn:microsoft.com/office/officeart/2005/8/layout/hierarchy2"/>
    <dgm:cxn modelId="{78A32A08-52EC-4C64-8C28-DDAD7B6F51A6}" type="presParOf" srcId="{4BFA3118-C94E-486F-BED0-82CA64B78493}" destId="{5B52E783-37BD-428E-95A9-8FF31E85A7AF}" srcOrd="0" destOrd="0" presId="urn:microsoft.com/office/officeart/2005/8/layout/hierarchy2"/>
    <dgm:cxn modelId="{1286D6B4-9353-41AB-BC04-32A889E9BCEF}" type="presParOf" srcId="{2C0F6F26-7F1B-496D-9BAC-33306D3D1DFC}" destId="{441E319A-680D-4A51-AFBC-EFAF1C6B650C}" srcOrd="5" destOrd="0" presId="urn:microsoft.com/office/officeart/2005/8/layout/hierarchy2"/>
    <dgm:cxn modelId="{0611BA88-8B30-4A19-9F65-5D2390B7E6E1}" type="presParOf" srcId="{441E319A-680D-4A51-AFBC-EFAF1C6B650C}" destId="{D92778AF-8825-4143-B1B7-C8718C7BE1CE}" srcOrd="0" destOrd="0" presId="urn:microsoft.com/office/officeart/2005/8/layout/hierarchy2"/>
    <dgm:cxn modelId="{D6C406BB-947F-47C5-AEB0-4810CAC75D9B}" type="presParOf" srcId="{441E319A-680D-4A51-AFBC-EFAF1C6B650C}" destId="{A3BACF8F-DBD9-42B6-8191-76E912557C91}" srcOrd="1" destOrd="0" presId="urn:microsoft.com/office/officeart/2005/8/layout/hierarchy2"/>
    <dgm:cxn modelId="{FD73050A-DBC9-4798-9966-7EAEB9410529}" type="presParOf" srcId="{D8C8DD9D-50C3-4B33-8195-2D248BE9FA21}" destId="{F9DFA7E1-18A0-4115-9CA1-E4C819772EB7}" srcOrd="2" destOrd="0" presId="urn:microsoft.com/office/officeart/2005/8/layout/hierarchy2"/>
    <dgm:cxn modelId="{5E5596AB-F0F7-497E-943C-38A004C35747}" type="presParOf" srcId="{F9DFA7E1-18A0-4115-9CA1-E4C819772EB7}" destId="{2096F9D1-4662-43E8-BF9E-92B3F9ECF3F5}" srcOrd="0" destOrd="0" presId="urn:microsoft.com/office/officeart/2005/8/layout/hierarchy2"/>
    <dgm:cxn modelId="{44FA9C49-D287-4F9D-A3F0-A03F036EE3C5}" type="presParOf" srcId="{D8C8DD9D-50C3-4B33-8195-2D248BE9FA21}" destId="{AF1881CC-ADE3-4E15-B446-736A5E23F3B5}" srcOrd="3" destOrd="0" presId="urn:microsoft.com/office/officeart/2005/8/layout/hierarchy2"/>
    <dgm:cxn modelId="{03C13CF4-FC85-428A-B572-54E0B57B930B}" type="presParOf" srcId="{AF1881CC-ADE3-4E15-B446-736A5E23F3B5}" destId="{7F062142-D8B8-4DC7-A41E-B4EFD0ED0571}" srcOrd="0" destOrd="0" presId="urn:microsoft.com/office/officeart/2005/8/layout/hierarchy2"/>
    <dgm:cxn modelId="{C13B941F-BEDB-4E42-A545-B41BB397DBEB}" type="presParOf" srcId="{AF1881CC-ADE3-4E15-B446-736A5E23F3B5}" destId="{823FA348-072B-4546-BB0E-2E373E5AC184}" srcOrd="1" destOrd="0" presId="urn:microsoft.com/office/officeart/2005/8/layout/hierarchy2"/>
    <dgm:cxn modelId="{49F510B1-B5D9-4024-921E-B53DE019BF70}" type="presParOf" srcId="{823FA348-072B-4546-BB0E-2E373E5AC184}" destId="{29D9A90C-4EF9-43A4-B1F2-B395B3419171}" srcOrd="0" destOrd="0" presId="urn:microsoft.com/office/officeart/2005/8/layout/hierarchy2"/>
    <dgm:cxn modelId="{F33EC7F6-014B-4B0F-89C0-885FB02BAD22}" type="presParOf" srcId="{29D9A90C-4EF9-43A4-B1F2-B395B3419171}" destId="{E71D1B27-7FF1-412D-AE58-4D5CD2634AF6}" srcOrd="0" destOrd="0" presId="urn:microsoft.com/office/officeart/2005/8/layout/hierarchy2"/>
    <dgm:cxn modelId="{5C9EE1F7-0747-4863-947A-E1176187B968}" type="presParOf" srcId="{823FA348-072B-4546-BB0E-2E373E5AC184}" destId="{61D405FC-32E3-422C-B80B-5E90D9819FBF}" srcOrd="1" destOrd="0" presId="urn:microsoft.com/office/officeart/2005/8/layout/hierarchy2"/>
    <dgm:cxn modelId="{37F9E970-C379-4B7D-B108-EFD4ED1045DF}" type="presParOf" srcId="{61D405FC-32E3-422C-B80B-5E90D9819FBF}" destId="{CE9A2D46-AEA4-41A6-A7EC-680CD8D51049}" srcOrd="0" destOrd="0" presId="urn:microsoft.com/office/officeart/2005/8/layout/hierarchy2"/>
    <dgm:cxn modelId="{AE047F82-8504-4A9D-99EF-70B86215D53C}" type="presParOf" srcId="{61D405FC-32E3-422C-B80B-5E90D9819FBF}" destId="{DA273B75-6F48-401E-A2FD-C9226C50BAB4}" srcOrd="1" destOrd="0" presId="urn:microsoft.com/office/officeart/2005/8/layout/hierarchy2"/>
    <dgm:cxn modelId="{7D387B8D-005B-486F-8CA1-53D185663472}" type="presParOf" srcId="{823FA348-072B-4546-BB0E-2E373E5AC184}" destId="{C1F9A72D-891A-481D-9C65-588D90726A55}" srcOrd="2" destOrd="0" presId="urn:microsoft.com/office/officeart/2005/8/layout/hierarchy2"/>
    <dgm:cxn modelId="{6D815E42-37D7-4154-8C65-6CC103154D02}" type="presParOf" srcId="{C1F9A72D-891A-481D-9C65-588D90726A55}" destId="{022CA9D1-B915-4D3D-8AF6-60B4CD6672A0}" srcOrd="0" destOrd="0" presId="urn:microsoft.com/office/officeart/2005/8/layout/hierarchy2"/>
    <dgm:cxn modelId="{45C91C28-B241-462A-A8DA-77048626B78F}" type="presParOf" srcId="{823FA348-072B-4546-BB0E-2E373E5AC184}" destId="{DEE32F02-B863-400F-82AB-56AC0E14AF4E}" srcOrd="3" destOrd="0" presId="urn:microsoft.com/office/officeart/2005/8/layout/hierarchy2"/>
    <dgm:cxn modelId="{BA50A916-C1DA-41A0-BDDA-1C662487BF58}" type="presParOf" srcId="{DEE32F02-B863-400F-82AB-56AC0E14AF4E}" destId="{33F15D18-3EE8-45D3-9852-422CCA8DF07A}" srcOrd="0" destOrd="0" presId="urn:microsoft.com/office/officeart/2005/8/layout/hierarchy2"/>
    <dgm:cxn modelId="{9A9DD1D1-E47B-40CA-823E-19F14E37E6D5}" type="presParOf" srcId="{DEE32F02-B863-400F-82AB-56AC0E14AF4E}" destId="{A95444E1-BC01-4F05-A081-2B68EC1AD9BE}" srcOrd="1" destOrd="0" presId="urn:microsoft.com/office/officeart/2005/8/layout/hierarchy2"/>
    <dgm:cxn modelId="{5793482D-1A12-4D29-9A7E-A60C775F533D}" type="presParOf" srcId="{823FA348-072B-4546-BB0E-2E373E5AC184}" destId="{D06232D6-9A5C-4BD4-AFA1-99BB81050040}" srcOrd="4" destOrd="0" presId="urn:microsoft.com/office/officeart/2005/8/layout/hierarchy2"/>
    <dgm:cxn modelId="{259B7A17-40B9-4A91-B3F0-7AC1FA6CCCFE}" type="presParOf" srcId="{D06232D6-9A5C-4BD4-AFA1-99BB81050040}" destId="{2F3812F0-2FF9-40A1-8C34-61C4A960EA34}" srcOrd="0" destOrd="0" presId="urn:microsoft.com/office/officeart/2005/8/layout/hierarchy2"/>
    <dgm:cxn modelId="{6F74AC4B-FA9B-4D73-B01E-C80A7207A04F}" type="presParOf" srcId="{823FA348-072B-4546-BB0E-2E373E5AC184}" destId="{E26BE1F8-0982-4D3A-894B-CE87A70DBB28}" srcOrd="5" destOrd="0" presId="urn:microsoft.com/office/officeart/2005/8/layout/hierarchy2"/>
    <dgm:cxn modelId="{FFE24654-D994-4D94-A31F-5B392F0E2B08}" type="presParOf" srcId="{E26BE1F8-0982-4D3A-894B-CE87A70DBB28}" destId="{BB8B0728-55B4-4FBB-9CFC-2B54FA833B5F}" srcOrd="0" destOrd="0" presId="urn:microsoft.com/office/officeart/2005/8/layout/hierarchy2"/>
    <dgm:cxn modelId="{7C71EA60-445B-4C10-A7A6-29D7344ACB15}" type="presParOf" srcId="{E26BE1F8-0982-4D3A-894B-CE87A70DBB28}" destId="{D3CF623C-DD9A-4BB7-AF81-3132EDD2CC6B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DDBBB-50DF-4BA5-ACBE-6D116D7B2B02}">
      <dsp:nvSpPr>
        <dsp:cNvPr id="0" name=""/>
        <dsp:cNvSpPr/>
      </dsp:nvSpPr>
      <dsp:spPr>
        <a:xfrm rot="5400000">
          <a:off x="20914" y="68512"/>
          <a:ext cx="864459" cy="7725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/>
            <a:t>2020</a:t>
          </a:r>
          <a:endParaRPr lang="ru-RU" sz="2400" kern="1200" dirty="0"/>
        </a:p>
      </dsp:txBody>
      <dsp:txXfrm rot="-5400000">
        <a:off x="66868" y="408834"/>
        <a:ext cx="772552" cy="91907"/>
      </dsp:txXfrm>
    </dsp:sp>
    <dsp:sp modelId="{A64749DD-28D6-4A85-A0C9-53D56658E16B}">
      <dsp:nvSpPr>
        <dsp:cNvPr id="0" name=""/>
        <dsp:cNvSpPr/>
      </dsp:nvSpPr>
      <dsp:spPr>
        <a:xfrm rot="5400000">
          <a:off x="2704634" y="-1677571"/>
          <a:ext cx="605095" cy="4095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500" b="1" kern="1200" dirty="0" smtClean="0">
              <a:latin typeface="Times New Roman" pitchFamily="18" charset="0"/>
              <a:cs typeface="Times New Roman" pitchFamily="18" charset="0"/>
            </a:rPr>
            <a:t>Ми қан тамырларының эндоваскулярлық эмболизациясы-10           (41 433,4мың.тг)</a:t>
          </a:r>
          <a:endParaRPr lang="ru-RU" sz="1500" kern="1200" dirty="0"/>
        </a:p>
      </dsp:txBody>
      <dsp:txXfrm rot="-5400000">
        <a:off x="959340" y="97261"/>
        <a:ext cx="4066145" cy="546019"/>
      </dsp:txXfrm>
    </dsp:sp>
    <dsp:sp modelId="{975F84CE-AD2C-4C7B-9889-031C8F747C28}">
      <dsp:nvSpPr>
        <dsp:cNvPr id="0" name=""/>
        <dsp:cNvSpPr/>
      </dsp:nvSpPr>
      <dsp:spPr>
        <a:xfrm rot="5400000">
          <a:off x="6545" y="765803"/>
          <a:ext cx="864459" cy="7438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/>
            <a:t>2019</a:t>
          </a:r>
          <a:endParaRPr lang="ru-RU" sz="2400" kern="1200" dirty="0"/>
        </a:p>
      </dsp:txBody>
      <dsp:txXfrm rot="-5400000">
        <a:off x="66868" y="1077389"/>
        <a:ext cx="743815" cy="120644"/>
      </dsp:txXfrm>
    </dsp:sp>
    <dsp:sp modelId="{0335398B-3CBF-4CAA-9175-F1E040DCFB63}">
      <dsp:nvSpPr>
        <dsp:cNvPr id="0" name=""/>
        <dsp:cNvSpPr/>
      </dsp:nvSpPr>
      <dsp:spPr>
        <a:xfrm rot="5400000">
          <a:off x="2827250" y="-1125940"/>
          <a:ext cx="463948" cy="41994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500" b="1" kern="1200" dirty="0" smtClean="0">
              <a:latin typeface="Times New Roman" pitchFamily="18" charset="0"/>
              <a:cs typeface="Times New Roman" pitchFamily="18" charset="0"/>
            </a:rPr>
            <a:t>Ми қан тамырларының эндоваскулярлық эмболизациясы-27           (99 886,6мың.тг)</a:t>
          </a:r>
          <a:endParaRPr lang="ru-RU" sz="1500" kern="1200" dirty="0"/>
        </a:p>
      </dsp:txBody>
      <dsp:txXfrm rot="-5400000">
        <a:off x="959524" y="764434"/>
        <a:ext cx="4176752" cy="418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FBA56-8B04-46B9-A4BD-A28ED3814A92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200" kern="1200" dirty="0"/>
            <a:t>31 науқас Емделіп шықты </a:t>
          </a:r>
          <a:endParaRPr lang="ru-RU" sz="2200" kern="1200" dirty="0"/>
        </a:p>
      </dsp:txBody>
      <dsp:txXfrm>
        <a:off x="43694" y="1373540"/>
        <a:ext cx="2174998" cy="1379301"/>
      </dsp:txXfrm>
    </dsp:sp>
    <dsp:sp modelId="{D505B8F6-CA46-4228-92AE-FF266944796D}">
      <dsp:nvSpPr>
        <dsp:cNvPr id="0" name=""/>
        <dsp:cNvSpPr/>
      </dsp:nvSpPr>
      <dsp:spPr>
        <a:xfrm rot="20823850">
          <a:off x="2026563" y="1766062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6C571-71C4-4E31-B39B-5CB26209C93D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300" b="1" kern="1200" dirty="0"/>
            <a:t>Карантиндік</a:t>
          </a:r>
          <a:r>
            <a:rPr lang="kk-KZ" sz="2300" kern="1200" dirty="0"/>
            <a:t> </a:t>
          </a:r>
          <a:r>
            <a:rPr lang="kk-KZ" sz="2300" b="1" kern="1200" dirty="0"/>
            <a:t>стационар</a:t>
          </a:r>
          <a:endParaRPr lang="ru-RU" sz="2300" b="1" kern="1200" dirty="0"/>
        </a:p>
      </dsp:txBody>
      <dsp:txXfrm>
        <a:off x="526593" y="2819161"/>
        <a:ext cx="1962805" cy="752345"/>
      </dsp:txXfrm>
    </dsp:sp>
    <dsp:sp modelId="{556EEB45-5FA1-441A-B24C-801A7FF520D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200" kern="1200" dirty="0"/>
            <a:t>1160 науқас Емделіп шықты 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200" kern="1200" dirty="0"/>
            <a:t>188 қайтыс болды</a:t>
          </a:r>
          <a:endParaRPr lang="ru-RU" sz="2200" kern="1200" dirty="0"/>
        </a:p>
      </dsp:txBody>
      <dsp:txXfrm>
        <a:off x="2901699" y="1773120"/>
        <a:ext cx="2174998" cy="1379301"/>
      </dsp:txXfrm>
    </dsp:sp>
    <dsp:sp modelId="{157FD6EB-D8D3-4093-9FED-BF8754C5836D}">
      <dsp:nvSpPr>
        <dsp:cNvPr id="0" name=""/>
        <dsp:cNvSpPr/>
      </dsp:nvSpPr>
      <dsp:spPr>
        <a:xfrm rot="507830">
          <a:off x="3578612" y="199993"/>
          <a:ext cx="3958175" cy="3278426"/>
        </a:xfrm>
        <a:prstGeom prst="circularArrow">
          <a:avLst>
            <a:gd name="adj1" fmla="val 2216"/>
            <a:gd name="adj2" fmla="val 266832"/>
            <a:gd name="adj3" fmla="val 19642476"/>
            <a:gd name="adj4" fmla="val 12660330"/>
            <a:gd name="adj5" fmla="val 258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39068-E649-4507-8820-FA056445C4E4}">
      <dsp:nvSpPr>
        <dsp:cNvPr id="0" name=""/>
        <dsp:cNvSpPr/>
      </dsp:nvSpPr>
      <dsp:spPr>
        <a:xfrm>
          <a:off x="2890660" y="864095"/>
          <a:ext cx="2009619" cy="799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FFFFFF"/>
              </a:solidFill>
              <a:cs typeface="Arial" charset="0"/>
            </a:rPr>
            <a:t>Провизорлық стационар</a:t>
          </a:r>
          <a:endParaRPr lang="ru-RU" sz="2300" kern="1200" dirty="0"/>
        </a:p>
      </dsp:txBody>
      <dsp:txXfrm>
        <a:off x="2914067" y="887502"/>
        <a:ext cx="1962805" cy="752345"/>
      </dsp:txXfrm>
    </dsp:sp>
    <dsp:sp modelId="{0AAE9A99-0A90-4985-BC85-DCEAC27164D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200" b="1" kern="1200" dirty="0"/>
            <a:t>243</a:t>
          </a:r>
          <a:r>
            <a:rPr lang="kk-KZ" sz="2200" kern="1200" dirty="0"/>
            <a:t> науқас емделіп шықты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200" b="1" kern="1200" dirty="0"/>
            <a:t>30</a:t>
          </a:r>
          <a:r>
            <a:rPr lang="kk-KZ" sz="2200" kern="1200" dirty="0"/>
            <a:t> қайтыс болды</a:t>
          </a:r>
          <a:endParaRPr lang="ru-RU" sz="2200" kern="1200" dirty="0"/>
        </a:p>
      </dsp:txBody>
      <dsp:txXfrm>
        <a:off x="5759705" y="1373540"/>
        <a:ext cx="2174998" cy="1379301"/>
      </dsp:txXfrm>
    </dsp:sp>
    <dsp:sp modelId="{B1EBA113-45F6-421D-BB98-12CDDA050071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>
              <a:solidFill>
                <a:srgbClr val="FFFFFF"/>
              </a:solidFill>
              <a:cs typeface="Arial" charset="0"/>
            </a:rPr>
            <a:t>Инфекциялық стационар</a:t>
          </a:r>
          <a:endParaRPr lang="ru-RU" sz="2300" kern="1200" dirty="0"/>
        </a:p>
      </dsp:txBody>
      <dsp:txXfrm>
        <a:off x="6242605" y="2819161"/>
        <a:ext cx="1962805" cy="7523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616AF-DA3A-48C2-89C5-A8869B7A4D81}">
      <dsp:nvSpPr>
        <dsp:cNvPr id="0" name=""/>
        <dsp:cNvSpPr/>
      </dsp:nvSpPr>
      <dsp:spPr>
        <a:xfrm>
          <a:off x="1373452" y="7288"/>
          <a:ext cx="3121671" cy="6696707"/>
        </a:xfrm>
        <a:prstGeom prst="roundRect">
          <a:avLst>
            <a:gd name="adj" fmla="val 10000"/>
          </a:avLst>
        </a:prstGeom>
        <a:solidFill>
          <a:schemeClr val="tx1">
            <a:alpha val="52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1" i="1" kern="1200" cap="all" spc="0" dirty="0">
              <a:ln w="9000" cmpd="sng">
                <a:prstDash val="solid"/>
              </a:ln>
              <a:solidFill>
                <a:srgbClr val="FFFF00"/>
              </a:solidFill>
              <a:effectLst>
                <a:glow rad="127000">
                  <a:schemeClr val="accent1"/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Times New Roman" pitchFamily="18" charset="0"/>
            </a:rPr>
            <a:t>Телемедицина ортылығының жұмысы</a:t>
          </a:r>
          <a:endParaRPr lang="ru-RU" sz="2400" b="1" kern="1200" cap="all" spc="0" dirty="0">
            <a:ln w="9000" cmpd="sng">
              <a:prstDash val="solid"/>
            </a:ln>
            <a:solidFill>
              <a:srgbClr val="FFFF00"/>
            </a:solidFill>
            <a:effectLst>
              <a:glow rad="127000">
                <a:schemeClr val="accent1"/>
              </a:glow>
              <a:reflection blurRad="12700" stA="28000" endPos="45000" dist="1000" dir="5400000" sy="-100000" algn="bl" rotWithShape="0"/>
            </a:effectLst>
            <a:latin typeface="Arial"/>
            <a:ea typeface="+mn-ea"/>
            <a:cs typeface="+mn-cs"/>
          </a:endParaRPr>
        </a:p>
      </dsp:txBody>
      <dsp:txXfrm>
        <a:off x="1464883" y="98719"/>
        <a:ext cx="2938809" cy="6513845"/>
      </dsp:txXfrm>
    </dsp:sp>
    <dsp:sp modelId="{8ED23894-4E0E-481D-903E-72B0FBC6430E}">
      <dsp:nvSpPr>
        <dsp:cNvPr id="0" name=""/>
        <dsp:cNvSpPr/>
      </dsp:nvSpPr>
      <dsp:spPr>
        <a:xfrm rot="17925191">
          <a:off x="4082218" y="2648020"/>
          <a:ext cx="1591274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1572458" y="10086"/>
              </a:lnTo>
            </a:path>
          </a:pathLst>
        </a:custGeom>
        <a:noFill/>
        <a:ln w="25400" cap="flat" cmpd="sng" algn="ctr">
          <a:solidFill>
            <a:srgbClr val="5A87BE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4823842" y="2673847"/>
        <a:ext cx="0" cy="0"/>
      </dsp:txXfrm>
    </dsp:sp>
    <dsp:sp modelId="{B19DA6B3-1C69-4CFB-A381-D09620D4DB33}">
      <dsp:nvSpPr>
        <dsp:cNvPr id="0" name=""/>
        <dsp:cNvSpPr/>
      </dsp:nvSpPr>
      <dsp:spPr>
        <a:xfrm>
          <a:off x="5260586" y="1134735"/>
          <a:ext cx="2109079" cy="1651672"/>
        </a:xfrm>
        <a:prstGeom prst="roundRect">
          <a:avLst>
            <a:gd name="adj" fmla="val 10000"/>
          </a:avLst>
        </a:prstGeom>
        <a:solidFill>
          <a:srgbClr val="00B050">
            <a:alpha val="24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800" b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201</a:t>
          </a:r>
          <a:r>
            <a:rPr lang="en-US" sz="2800" b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9</a:t>
          </a:r>
          <a:endParaRPr lang="kk-KZ" sz="2800" b="1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b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Барлығы-</a:t>
          </a:r>
          <a:r>
            <a:rPr lang="en-US" sz="2000" b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348</a:t>
          </a:r>
          <a:endParaRPr lang="ru-RU" sz="2000" b="1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308962" y="1183111"/>
        <a:ext cx="2012327" cy="1554920"/>
      </dsp:txXfrm>
    </dsp:sp>
    <dsp:sp modelId="{B5EF2AAC-1D74-4051-AA1A-B2B13B343D0B}">
      <dsp:nvSpPr>
        <dsp:cNvPr id="0" name=""/>
        <dsp:cNvSpPr/>
      </dsp:nvSpPr>
      <dsp:spPr>
        <a:xfrm rot="17113756">
          <a:off x="6764111" y="1158033"/>
          <a:ext cx="1642586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1583546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534994" y="1196955"/>
        <a:ext cx="0" cy="0"/>
      </dsp:txXfrm>
    </dsp:sp>
    <dsp:sp modelId="{DEE98AAC-7F06-4B6B-9642-17BBDBF51AAD}">
      <dsp:nvSpPr>
        <dsp:cNvPr id="0" name=""/>
        <dsp:cNvSpPr/>
      </dsp:nvSpPr>
      <dsp:spPr>
        <a:xfrm>
          <a:off x="7801143" y="0"/>
          <a:ext cx="2746603" cy="751337"/>
        </a:xfrm>
        <a:prstGeom prst="roundRect">
          <a:avLst>
            <a:gd name="adj" fmla="val 10000"/>
          </a:avLst>
        </a:prstGeom>
        <a:solidFill>
          <a:schemeClr val="bg1">
            <a:lumMod val="75000"/>
            <a:alpha val="23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Ішкі құрылыс -1</a:t>
          </a:r>
          <a:r>
            <a:rPr lang="en-US" sz="20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66</a:t>
          </a:r>
          <a:r>
            <a:rPr lang="kk-KZ" sz="20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 </a:t>
          </a:r>
          <a:endParaRPr lang="ru-RU" sz="2000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7823149" y="22006"/>
        <a:ext cx="2702591" cy="707325"/>
      </dsp:txXfrm>
    </dsp:sp>
    <dsp:sp modelId="{DB80B282-1BA5-4D77-B80C-068D807D5057}">
      <dsp:nvSpPr>
        <dsp:cNvPr id="0" name=""/>
        <dsp:cNvSpPr/>
      </dsp:nvSpPr>
      <dsp:spPr>
        <a:xfrm rot="19930576">
          <a:off x="7328389" y="1783846"/>
          <a:ext cx="714035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677777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661288" y="1786477"/>
        <a:ext cx="0" cy="0"/>
      </dsp:txXfrm>
    </dsp:sp>
    <dsp:sp modelId="{F51B2BD0-2420-4FD9-96E1-24F400C7E03B}">
      <dsp:nvSpPr>
        <dsp:cNvPr id="0" name=""/>
        <dsp:cNvSpPr/>
      </dsp:nvSpPr>
      <dsp:spPr>
        <a:xfrm>
          <a:off x="8001149" y="1251624"/>
          <a:ext cx="2886472" cy="751337"/>
        </a:xfrm>
        <a:prstGeom prst="roundRect">
          <a:avLst>
            <a:gd name="adj" fmla="val 10000"/>
          </a:avLst>
        </a:prstGeom>
        <a:solidFill>
          <a:srgbClr val="5A87BE">
            <a:hueOff val="0"/>
            <a:satOff val="0"/>
            <a:lumOff val="0"/>
            <a:alpha val="23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Хирургиялық -41</a:t>
          </a:r>
          <a:endParaRPr lang="ru-RU" sz="2400" b="1" i="1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8023155" y="1273630"/>
        <a:ext cx="2842460" cy="707325"/>
      </dsp:txXfrm>
    </dsp:sp>
    <dsp:sp modelId="{4BFA3118-C94E-486F-BED0-82CA64B78493}">
      <dsp:nvSpPr>
        <dsp:cNvPr id="0" name=""/>
        <dsp:cNvSpPr/>
      </dsp:nvSpPr>
      <dsp:spPr>
        <a:xfrm rot="2543321">
          <a:off x="7255384" y="2245204"/>
          <a:ext cx="874335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803353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691144" y="2224411"/>
        <a:ext cx="0" cy="0"/>
      </dsp:txXfrm>
    </dsp:sp>
    <dsp:sp modelId="{D92778AF-8825-4143-B1B7-C8718C7BE1CE}">
      <dsp:nvSpPr>
        <dsp:cNvPr id="0" name=""/>
        <dsp:cNvSpPr/>
      </dsp:nvSpPr>
      <dsp:spPr>
        <a:xfrm>
          <a:off x="8015440" y="2174342"/>
          <a:ext cx="2860822" cy="751337"/>
        </a:xfrm>
        <a:prstGeom prst="roundRect">
          <a:avLst>
            <a:gd name="adj" fmla="val 10000"/>
          </a:avLst>
        </a:prstGeom>
        <a:solidFill>
          <a:schemeClr val="accent2">
            <a:lumMod val="75000"/>
            <a:alpha val="23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Гинекологиялық-</a:t>
          </a:r>
          <a:r>
            <a:rPr lang="en-US" sz="20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4</a:t>
          </a:r>
          <a:endParaRPr lang="ru-RU" sz="2000" b="1" i="1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8037446" y="2196348"/>
        <a:ext cx="2816810" cy="707325"/>
      </dsp:txXfrm>
    </dsp:sp>
    <dsp:sp modelId="{F9DFA7E1-18A0-4115-9CA1-E4C819772EB7}">
      <dsp:nvSpPr>
        <dsp:cNvPr id="0" name=""/>
        <dsp:cNvSpPr/>
      </dsp:nvSpPr>
      <dsp:spPr>
        <a:xfrm rot="3665713">
          <a:off x="4122196" y="3977459"/>
          <a:ext cx="1443651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1469151" y="10086"/>
              </a:lnTo>
            </a:path>
          </a:pathLst>
        </a:custGeom>
        <a:noFill/>
        <a:ln w="25400" cap="flat" cmpd="sng" algn="ctr">
          <a:solidFill>
            <a:srgbClr val="5A87BE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4858172" y="3938505"/>
        <a:ext cx="0" cy="0"/>
      </dsp:txXfrm>
    </dsp:sp>
    <dsp:sp modelId="{7F062142-D8B8-4DC7-A41E-B4EFD0ED0571}">
      <dsp:nvSpPr>
        <dsp:cNvPr id="0" name=""/>
        <dsp:cNvSpPr/>
      </dsp:nvSpPr>
      <dsp:spPr>
        <a:xfrm>
          <a:off x="5192921" y="3690436"/>
          <a:ext cx="2272855" cy="1858027"/>
        </a:xfrm>
        <a:prstGeom prst="roundRect">
          <a:avLst>
            <a:gd name="adj" fmla="val 10000"/>
          </a:avLst>
        </a:prstGeom>
        <a:solidFill>
          <a:srgbClr val="FF0000">
            <a:alpha val="24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2020</a:t>
          </a:r>
          <a:endParaRPr lang="kk-KZ" sz="2800" b="1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b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Барлығы-</a:t>
          </a:r>
          <a:r>
            <a:rPr lang="en-US" sz="2000" b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405</a:t>
          </a:r>
          <a:endParaRPr lang="ru-RU" sz="2000" b="1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247341" y="3744856"/>
        <a:ext cx="2164015" cy="1749187"/>
      </dsp:txXfrm>
    </dsp:sp>
    <dsp:sp modelId="{29D9A90C-4EF9-43A4-B1F2-B395B3419171}">
      <dsp:nvSpPr>
        <dsp:cNvPr id="0" name=""/>
        <dsp:cNvSpPr/>
      </dsp:nvSpPr>
      <dsp:spPr>
        <a:xfrm rot="18197569">
          <a:off x="7224858" y="4162929"/>
          <a:ext cx="1068180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898452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721967" y="4180679"/>
        <a:ext cx="0" cy="0"/>
      </dsp:txXfrm>
    </dsp:sp>
    <dsp:sp modelId="{CE9A2D46-AEA4-41A6-A7EC-680CD8D51049}">
      <dsp:nvSpPr>
        <dsp:cNvPr id="0" name=""/>
        <dsp:cNvSpPr/>
      </dsp:nvSpPr>
      <dsp:spPr>
        <a:xfrm>
          <a:off x="8052120" y="3350914"/>
          <a:ext cx="2612324" cy="75133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2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Ішкі құрылыс - </a:t>
          </a:r>
          <a:r>
            <a:rPr lang="en-US" sz="18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172</a:t>
          </a:r>
          <a:endParaRPr lang="ru-RU" sz="1800" b="1" i="1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8074126" y="3372920"/>
        <a:ext cx="2568312" cy="707325"/>
      </dsp:txXfrm>
    </dsp:sp>
    <dsp:sp modelId="{C1F9A72D-891A-481D-9C65-588D90726A55}">
      <dsp:nvSpPr>
        <dsp:cNvPr id="0" name=""/>
        <dsp:cNvSpPr/>
      </dsp:nvSpPr>
      <dsp:spPr>
        <a:xfrm rot="2327167">
          <a:off x="7397995" y="4801912"/>
          <a:ext cx="614764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462600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703025" y="4790391"/>
        <a:ext cx="0" cy="0"/>
      </dsp:txXfrm>
    </dsp:sp>
    <dsp:sp modelId="{33F15D18-3EE8-45D3-9852-422CCA8DF07A}">
      <dsp:nvSpPr>
        <dsp:cNvPr id="0" name=""/>
        <dsp:cNvSpPr/>
      </dsp:nvSpPr>
      <dsp:spPr>
        <a:xfrm>
          <a:off x="7944979" y="4628878"/>
          <a:ext cx="2688660" cy="751337"/>
        </a:xfrm>
        <a:prstGeom prst="roundRect">
          <a:avLst>
            <a:gd name="adj" fmla="val 10000"/>
          </a:avLst>
        </a:prstGeom>
        <a:solidFill>
          <a:srgbClr val="7030A0">
            <a:alpha val="22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Хирургиялық -</a:t>
          </a:r>
          <a:r>
            <a:rPr lang="en-US" sz="20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39</a:t>
          </a:r>
          <a:endParaRPr lang="ru-RU" sz="2000" b="1" i="1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7966985" y="4650884"/>
        <a:ext cx="2644648" cy="707325"/>
      </dsp:txXfrm>
    </dsp:sp>
    <dsp:sp modelId="{D06232D6-9A5C-4BD4-AFA1-99BB81050040}">
      <dsp:nvSpPr>
        <dsp:cNvPr id="0" name=""/>
        <dsp:cNvSpPr/>
      </dsp:nvSpPr>
      <dsp:spPr>
        <a:xfrm rot="4322000">
          <a:off x="6947907" y="5321713"/>
          <a:ext cx="1497736" cy="20173"/>
        </a:xfrm>
        <a:custGeom>
          <a:avLst/>
          <a:gdLst/>
          <a:ahLst/>
          <a:cxnLst/>
          <a:rect l="0" t="0" r="0" b="0"/>
          <a:pathLst>
            <a:path>
              <a:moveTo>
                <a:pt x="0" y="10086"/>
              </a:moveTo>
              <a:lnTo>
                <a:pt x="1322588" y="10086"/>
              </a:lnTo>
            </a:path>
          </a:pathLst>
        </a:custGeom>
        <a:noFill/>
        <a:ln w="25400" cap="flat" cmpd="sng" algn="ctr">
          <a:solidFill>
            <a:srgbClr val="5A87B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52A4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720841" y="5284632"/>
        <a:ext cx="0" cy="0"/>
      </dsp:txXfrm>
    </dsp:sp>
    <dsp:sp modelId="{BB8B0728-55B4-4FBB-9CFC-2B54FA833B5F}">
      <dsp:nvSpPr>
        <dsp:cNvPr id="0" name=""/>
        <dsp:cNvSpPr/>
      </dsp:nvSpPr>
      <dsp:spPr>
        <a:xfrm>
          <a:off x="7927774" y="5668481"/>
          <a:ext cx="2723207" cy="751337"/>
        </a:xfrm>
        <a:prstGeom prst="roundRect">
          <a:avLst>
            <a:gd name="adj" fmla="val 10000"/>
          </a:avLst>
        </a:prstGeom>
        <a:solidFill>
          <a:srgbClr val="00B0F0">
            <a:alpha val="23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Гинекологиялық-</a:t>
          </a:r>
          <a:r>
            <a:rPr lang="en-US" sz="2000" b="1" i="1" kern="1200" dirty="0">
              <a:solidFill>
                <a:srgbClr val="FFFF00"/>
              </a:solidFill>
              <a:effectLst>
                <a:glow rad="127000">
                  <a:schemeClr val="accent1"/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8</a:t>
          </a:r>
          <a:endParaRPr lang="ru-RU" sz="2000" b="1" i="1" kern="1200" dirty="0">
            <a:solidFill>
              <a:srgbClr val="FFFF00"/>
            </a:solidFill>
            <a:effectLst>
              <a:glow rad="127000">
                <a:schemeClr val="accent1"/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7949780" y="5690487"/>
        <a:ext cx="2679195" cy="707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0.20977</cdr:x>
      <cdr:y>0.72409</cdr:y>
    </cdr:from>
    <cdr:to>
      <cdr:x>0.27648</cdr:x>
      <cdr:y>0.78978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49304" y="3128413"/>
          <a:ext cx="715277" cy="283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-62,7%</a:t>
          </a:r>
        </a:p>
      </cdr:txBody>
    </cdr:sp>
  </cdr:relSizeAnchor>
  <cdr:relSizeAnchor xmlns:cdr="http://schemas.openxmlformats.org/drawingml/2006/chartDrawing">
    <cdr:from>
      <cdr:x>0.6273</cdr:x>
      <cdr:y>0.65623</cdr:y>
    </cdr:from>
    <cdr:to>
      <cdr:x>0.72355</cdr:x>
      <cdr:y>0.73268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26219" y="2835230"/>
          <a:ext cx="1032045" cy="330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  <a:cs typeface="Times New Roman" pitchFamily="18" charset="0"/>
            </a:rPr>
            <a:t>-13,4%</a:t>
          </a:r>
        </a:p>
      </cdr:txBody>
    </cdr:sp>
  </cdr:relSizeAnchor>
  <cdr:relSizeAnchor xmlns:cdr="http://schemas.openxmlformats.org/drawingml/2006/chartDrawing">
    <cdr:from>
      <cdr:x>0.6273</cdr:x>
      <cdr:y>0.72362</cdr:y>
    </cdr:from>
    <cdr:to>
      <cdr:x>0.70605</cdr:x>
      <cdr:y>0.78478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726219" y="3126397"/>
          <a:ext cx="844401" cy="264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-13,4%</a:t>
          </a:r>
        </a:p>
      </cdr:txBody>
    </cdr:sp>
  </cdr:relSizeAnchor>
  <cdr:relSizeAnchor xmlns:cdr="http://schemas.openxmlformats.org/drawingml/2006/chartDrawing">
    <cdr:from>
      <cdr:x>0.84088</cdr:x>
      <cdr:y>0.72534</cdr:y>
    </cdr:from>
    <cdr:to>
      <cdr:x>0.92057</cdr:x>
      <cdr:y>0.7865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016380" y="3133796"/>
          <a:ext cx="854479" cy="264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-14,9%</a:t>
          </a:r>
        </a:p>
      </cdr:txBody>
    </cdr:sp>
  </cdr:relSizeAnchor>
  <cdr:relSizeAnchor xmlns:cdr="http://schemas.openxmlformats.org/drawingml/2006/chartDrawing">
    <cdr:from>
      <cdr:x>0.84111</cdr:x>
      <cdr:y>0.65846</cdr:y>
    </cdr:from>
    <cdr:to>
      <cdr:x>0.93736</cdr:x>
      <cdr:y>0.73491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018885" y="2844857"/>
          <a:ext cx="1032045" cy="330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-18,7%</a:t>
          </a:r>
        </a:p>
      </cdr:txBody>
    </cdr:sp>
  </cdr:relSizeAnchor>
  <cdr:relSizeAnchor xmlns:cdr="http://schemas.openxmlformats.org/drawingml/2006/chartDrawing">
    <cdr:from>
      <cdr:x>0.21067</cdr:x>
      <cdr:y>0.65893</cdr:y>
    </cdr:from>
    <cdr:to>
      <cdr:x>0.30692</cdr:x>
      <cdr:y>0.73061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58930" y="2846873"/>
          <a:ext cx="1032044" cy="309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-65,8%</a:t>
          </a:r>
        </a:p>
      </cdr:txBody>
    </cdr:sp>
  </cdr:relSizeAnchor>
  <cdr:relSizeAnchor xmlns:cdr="http://schemas.openxmlformats.org/drawingml/2006/chartDrawing">
    <cdr:from>
      <cdr:x>0.42171</cdr:x>
      <cdr:y>0.65846</cdr:y>
    </cdr:from>
    <cdr:to>
      <cdr:x>0.51068</cdr:x>
      <cdr:y>0.73491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521804" y="2844856"/>
          <a:ext cx="953985" cy="330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bg1"/>
              </a:solidFill>
            </a:rPr>
            <a:t>-</a:t>
          </a:r>
          <a:r>
            <a:rPr lang="ru-RU" sz="1400" b="1" dirty="0">
              <a:solidFill>
                <a:schemeClr val="bg1"/>
              </a:solidFill>
            </a:rPr>
            <a:t>33,6%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0.42156</cdr:x>
      <cdr:y>0.72977</cdr:y>
    </cdr:from>
    <cdr:to>
      <cdr:x>0.51116</cdr:x>
      <cdr:y>0.78378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520182" y="3152950"/>
          <a:ext cx="960739" cy="2333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</a:rPr>
            <a:t>-34,3%</a:t>
          </a:r>
        </a:p>
      </cdr:txBody>
    </cdr:sp>
  </cdr:relSizeAnchor>
  <cdr:relSizeAnchor xmlns:cdr="http://schemas.openxmlformats.org/drawingml/2006/chartDrawing">
    <cdr:from>
      <cdr:x>0.12362</cdr:x>
      <cdr:y>0.09884</cdr:y>
    </cdr:from>
    <cdr:to>
      <cdr:x>0.19456</cdr:x>
      <cdr:y>0.14884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325496" y="427055"/>
          <a:ext cx="760657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65,8%</a:t>
          </a:r>
        </a:p>
      </cdr:txBody>
    </cdr:sp>
  </cdr:relSizeAnchor>
  <cdr:relSizeAnchor xmlns:cdr="http://schemas.openxmlformats.org/drawingml/2006/chartDrawing">
    <cdr:from>
      <cdr:x>0.245</cdr:x>
      <cdr:y>0.38333</cdr:y>
    </cdr:from>
    <cdr:to>
      <cdr:x>0.3325</cdr:x>
      <cdr:y>0.46667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016224" y="1656184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0.19317</cdr:x>
      <cdr:y>0.12212</cdr:y>
    </cdr:from>
    <cdr:to>
      <cdr:x>0.25494</cdr:x>
      <cdr:y>0.1905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071318" y="527602"/>
          <a:ext cx="662258" cy="2954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62,7%</a:t>
          </a:r>
        </a:p>
      </cdr:txBody>
    </cdr:sp>
  </cdr:relSizeAnchor>
  <cdr:relSizeAnchor xmlns:cdr="http://schemas.openxmlformats.org/drawingml/2006/chartDrawing">
    <cdr:from>
      <cdr:x>0.33115</cdr:x>
      <cdr:y>0.35092</cdr:y>
    </cdr:from>
    <cdr:to>
      <cdr:x>0.40114</cdr:x>
      <cdr:y>0.40092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550763" y="1516143"/>
          <a:ext cx="750471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33,6%</a:t>
          </a:r>
        </a:p>
      </cdr:txBody>
    </cdr:sp>
  </cdr:relSizeAnchor>
  <cdr:relSizeAnchor xmlns:cdr="http://schemas.openxmlformats.org/drawingml/2006/chartDrawing">
    <cdr:from>
      <cdr:x>0.54024</cdr:x>
      <cdr:y>0.48531</cdr:y>
    </cdr:from>
    <cdr:to>
      <cdr:x>0.61024</cdr:x>
      <cdr:y>0.53531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792740" y="2096767"/>
          <a:ext cx="75057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13,4%</a:t>
          </a:r>
        </a:p>
      </cdr:txBody>
    </cdr:sp>
  </cdr:relSizeAnchor>
  <cdr:relSizeAnchor xmlns:cdr="http://schemas.openxmlformats.org/drawingml/2006/chartDrawing">
    <cdr:from>
      <cdr:x>0.61137</cdr:x>
      <cdr:y>0.48996</cdr:y>
    </cdr:from>
    <cdr:to>
      <cdr:x>0.68137</cdr:x>
      <cdr:y>0.53996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555435" y="2116881"/>
          <a:ext cx="75057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13,4%</a:t>
          </a:r>
        </a:p>
      </cdr:txBody>
    </cdr:sp>
  </cdr:relSizeAnchor>
  <cdr:relSizeAnchor xmlns:cdr="http://schemas.openxmlformats.org/drawingml/2006/chartDrawing">
    <cdr:from>
      <cdr:x>0.7502</cdr:x>
      <cdr:y>0.45198</cdr:y>
    </cdr:from>
    <cdr:to>
      <cdr:x>0.8202</cdr:x>
      <cdr:y>0.51233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8044045" y="1952756"/>
          <a:ext cx="750579" cy="2607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18,7%</a:t>
          </a:r>
        </a:p>
      </cdr:txBody>
    </cdr:sp>
  </cdr:relSizeAnchor>
  <cdr:relSizeAnchor xmlns:cdr="http://schemas.openxmlformats.org/drawingml/2006/chartDrawing">
    <cdr:from>
      <cdr:x>0.82048</cdr:x>
      <cdr:y>0.47867</cdr:y>
    </cdr:from>
    <cdr:to>
      <cdr:x>0.8842</cdr:x>
      <cdr:y>0.53983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DC104EDE-F717-408E-A2AA-66957E009684}"/>
            </a:ext>
          </a:extLst>
        </cdr:cNvPr>
        <cdr:cNvSpPr txBox="1"/>
      </cdr:nvSpPr>
      <cdr:spPr>
        <a:xfrm xmlns:a="http://schemas.openxmlformats.org/drawingml/2006/main">
          <a:off x="8797626" y="2068079"/>
          <a:ext cx="683259" cy="264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/>
            <a:t>14,9%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0.37638</cdr:x>
      <cdr:y>0.10052</cdr:y>
    </cdr:from>
    <cdr:to>
      <cdr:x>0.43661</cdr:x>
      <cdr:y>0.19598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00272" y="454950"/>
          <a:ext cx="60809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k-KZ" sz="1200" b="1" dirty="0">
              <a:solidFill>
                <a:srgbClr val="FFFF00"/>
              </a:solidFill>
            </a:rPr>
            <a:t>50,7</a:t>
          </a:r>
          <a:r>
            <a:rPr lang="ru-RU" sz="1200" b="1" dirty="0">
              <a:solidFill>
                <a:srgbClr val="FFFF00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0.37713</cdr:x>
      <cdr:y>0.1833</cdr:y>
    </cdr:from>
    <cdr:to>
      <cdr:x>0.50838</cdr:x>
      <cdr:y>0.24694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07814" y="829592"/>
          <a:ext cx="132521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5</a:t>
          </a:r>
          <a:r>
            <a:rPr lang="en-US" sz="1400" b="1" dirty="0"/>
            <a:t>2,8</a:t>
          </a:r>
          <a:r>
            <a:rPr lang="ru-RU" sz="1400" b="1" dirty="0"/>
            <a:t>%</a:t>
          </a:r>
        </a:p>
      </cdr:txBody>
    </cdr:sp>
  </cdr:relSizeAnchor>
  <cdr:relSizeAnchor xmlns:cdr="http://schemas.openxmlformats.org/drawingml/2006/chartDrawing">
    <cdr:from>
      <cdr:x>0.37682</cdr:x>
      <cdr:y>0.32011</cdr:y>
    </cdr:from>
    <cdr:to>
      <cdr:x>0.44423</cdr:x>
      <cdr:y>0.38375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04714" y="1448806"/>
          <a:ext cx="68065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rgbClr val="FFFF00"/>
              </a:solidFill>
            </a:rPr>
            <a:t>36,8%</a:t>
          </a:r>
        </a:p>
      </cdr:txBody>
    </cdr:sp>
  </cdr:relSizeAnchor>
  <cdr:relSizeAnchor xmlns:cdr="http://schemas.openxmlformats.org/drawingml/2006/chartDrawing">
    <cdr:from>
      <cdr:x>0.38043</cdr:x>
      <cdr:y>0.40501</cdr:y>
    </cdr:from>
    <cdr:to>
      <cdr:x>0.48543</cdr:x>
      <cdr:y>0.46865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841153" y="1833074"/>
          <a:ext cx="1060175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36%</a:t>
          </a:r>
        </a:p>
      </cdr:txBody>
    </cdr:sp>
  </cdr:relSizeAnchor>
  <cdr:relSizeAnchor xmlns:cdr="http://schemas.openxmlformats.org/drawingml/2006/chartDrawing">
    <cdr:from>
      <cdr:x>0.15354</cdr:x>
      <cdr:y>0.53655</cdr:y>
    </cdr:from>
    <cdr:to>
      <cdr:x>0.20972</cdr:x>
      <cdr:y>0.60019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50278" y="2428405"/>
          <a:ext cx="567279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rgbClr val="FFFF00"/>
              </a:solidFill>
            </a:rPr>
            <a:t>7,4%</a:t>
          </a:r>
        </a:p>
      </cdr:txBody>
    </cdr:sp>
  </cdr:relSizeAnchor>
  <cdr:relSizeAnchor xmlns:cdr="http://schemas.openxmlformats.org/drawingml/2006/chartDrawing">
    <cdr:from>
      <cdr:x>0.15501</cdr:x>
      <cdr:y>0.62035</cdr:y>
    </cdr:from>
    <cdr:to>
      <cdr:x>0.23376</cdr:x>
      <cdr:y>0.68399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65138" y="2807680"/>
          <a:ext cx="79513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8%</a:t>
          </a:r>
        </a:p>
      </cdr:txBody>
    </cdr:sp>
  </cdr:relSizeAnchor>
  <cdr:relSizeAnchor xmlns:cdr="http://schemas.openxmlformats.org/drawingml/2006/chartDrawing">
    <cdr:from>
      <cdr:x>0.14687</cdr:x>
      <cdr:y>0.75188</cdr:y>
    </cdr:from>
    <cdr:to>
      <cdr:x>0.20305</cdr:x>
      <cdr:y>0.81286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482932" y="3402981"/>
          <a:ext cx="567249" cy="276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rgbClr val="FFFF00"/>
              </a:solidFill>
            </a:rPr>
            <a:t>6,2%</a:t>
          </a:r>
        </a:p>
      </cdr:txBody>
    </cdr:sp>
  </cdr:relSizeAnchor>
  <cdr:relSizeAnchor xmlns:cdr="http://schemas.openxmlformats.org/drawingml/2006/chartDrawing">
    <cdr:from>
      <cdr:x>0.15051</cdr:x>
      <cdr:y>0.83994</cdr:y>
    </cdr:from>
    <cdr:to>
      <cdr:x>0.22926</cdr:x>
      <cdr:y>0.91949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519659" y="3801537"/>
          <a:ext cx="795131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8,3%</a:t>
          </a:r>
        </a:p>
      </cdr:txBody>
    </cdr:sp>
  </cdr:relSizeAnchor>
  <cdr:relSizeAnchor xmlns:cdr="http://schemas.openxmlformats.org/drawingml/2006/chartDrawing">
    <cdr:from>
      <cdr:x>0.88364</cdr:x>
      <cdr:y>0.43464</cdr:y>
    </cdr:from>
    <cdr:to>
      <cdr:x>0.97113</cdr:x>
      <cdr:y>0.48238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922026" y="1967165"/>
          <a:ext cx="883377" cy="216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</a:rPr>
            <a:t>337</a:t>
          </a:r>
        </a:p>
      </cdr:txBody>
    </cdr:sp>
  </cdr:relSizeAnchor>
  <cdr:relSizeAnchor xmlns:cdr="http://schemas.openxmlformats.org/drawingml/2006/chartDrawing">
    <cdr:from>
      <cdr:x>0.88359</cdr:x>
      <cdr:y>0.49632</cdr:y>
    </cdr:from>
    <cdr:to>
      <cdr:x>0.95485</cdr:x>
      <cdr:y>0.55996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8921568" y="2246319"/>
          <a:ext cx="719505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rgbClr val="FF0000"/>
              </a:solidFill>
            </a:rPr>
            <a:t>350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BC548-F8F1-4E2C-B725-CF1D259CD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4B39CB-BE46-48C9-B4C2-863B3E2CC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359EFE-4C87-4725-9EA6-44788AAF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4256BA-7FC5-4B92-98A2-CC08B9286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110C6-C352-49CD-A3F4-5A25FC5D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74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23990-F4B7-4A81-8005-22C387C5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C5721-FE06-4A24-8C46-2E04A2322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A2FDF8-7F83-4808-857A-0C26343D4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7D833F-154A-4F54-9E14-2338B706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D234D1-9827-4B96-B78A-3D0C4641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53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724146-EBE0-46F7-AC7A-568F421EB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CD709D-009F-4278-992A-EF1029FC1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683223-A191-4E85-8231-54B1317E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C3EE93-ED07-4FDC-8C5E-E2BD3A70D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32DCC7-F32A-439C-A779-7AA80888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493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/>
        </p:nvSpPr>
        <p:spPr bwMode="hidden">
          <a:xfrm>
            <a:off x="0" y="4830763"/>
            <a:ext cx="12227984" cy="1809750"/>
          </a:xfrm>
          <a:prstGeom prst="rect">
            <a:avLst/>
          </a:prstGeom>
          <a:gradFill rotWithShape="1">
            <a:gsLst>
              <a:gs pos="0">
                <a:srgbClr val="000066">
                  <a:gamma/>
                  <a:tint val="0"/>
                  <a:invGamma/>
                  <a:alpha val="0"/>
                </a:srgbClr>
              </a:gs>
              <a:gs pos="50000">
                <a:srgbClr val="000066">
                  <a:alpha val="50000"/>
                </a:srgbClr>
              </a:gs>
              <a:gs pos="100000">
                <a:srgbClr val="000066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gray">
          <a:xfrm>
            <a:off x="0" y="5291138"/>
            <a:ext cx="12192000" cy="876300"/>
          </a:xfrm>
          <a:prstGeom prst="rect">
            <a:avLst/>
          </a:prstGeom>
          <a:gradFill rotWithShape="1">
            <a:gsLst>
              <a:gs pos="0">
                <a:schemeClr val="tx1">
                  <a:alpha val="27000"/>
                </a:schemeClr>
              </a:gs>
              <a:gs pos="100000">
                <a:schemeClr val="tx1">
                  <a:gamma/>
                  <a:shade val="72941"/>
                  <a:invGamma/>
                  <a:alpha val="89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32"/>
          <p:cNvSpPr>
            <a:spLocks noChangeArrowheads="1"/>
          </p:cNvSpPr>
          <p:nvPr/>
        </p:nvSpPr>
        <p:spPr bwMode="gray">
          <a:xfrm>
            <a:off x="268818" y="4481514"/>
            <a:ext cx="1511300" cy="1157287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gray">
          <a:xfrm>
            <a:off x="2082801" y="4481514"/>
            <a:ext cx="1511300" cy="1157287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34" descr="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-2912533" y="2366964"/>
            <a:ext cx="15083367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5" descr="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-2546350" y="2227263"/>
            <a:ext cx="16611601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6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-2641599" y="2257425"/>
            <a:ext cx="17473084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8" descr="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1828800" y="381000"/>
            <a:ext cx="80264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1"/>
          <p:cNvSpPr txBox="1">
            <a:spLocks noChangeArrowheads="1"/>
          </p:cNvSpPr>
          <p:nvPr/>
        </p:nvSpPr>
        <p:spPr bwMode="black">
          <a:xfrm>
            <a:off x="101600" y="95250"/>
            <a:ext cx="13147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L/O/G/O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268818" y="5181600"/>
            <a:ext cx="11584516" cy="1066800"/>
          </a:xfrm>
        </p:spPr>
        <p:txBody>
          <a:bodyPr/>
          <a:lstStyle>
            <a:lvl1pPr algn="r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81600" y="6210300"/>
            <a:ext cx="6671733" cy="533400"/>
          </a:xfrm>
        </p:spPr>
        <p:txBody>
          <a:bodyPr/>
          <a:lstStyle>
            <a:lvl1pPr marL="0" indent="0" algn="r">
              <a:buFontTx/>
              <a:buNone/>
              <a:defRPr sz="1600" i="1">
                <a:latin typeface="Times New Roman" pitchFamily="18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89689"/>
            <a:ext cx="2133600" cy="331787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52A4"/>
              </a:solidFill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16251" y="6389689"/>
            <a:ext cx="2438400" cy="331787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52A4"/>
              </a:solidFill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1200" y="6389689"/>
            <a:ext cx="1930400" cy="331787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ECF4B7-DBD6-4EFE-A595-6E52F52540A6}" type="slidenum">
              <a:rPr lang="en-US" smtClean="0">
                <a:solidFill>
                  <a:srgbClr val="0052A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52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0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0.01389 C 0.00209 -0.01713 0.01198 -0.05301 0.03698 -0.05069 C 0.07501 -0.04722 0.08994 -0.02176 0.12501 -0.04722 C 0.14705 -0.06204 0.17292 -0.1 0.19202 -0.09907 C 0.23507 -0.09792 0.24393 -0.0588 0.24393 -0.02292 C 0.24497 0.02778 0.18907 0.07037 0.12101 0.075 C 0.05209 0.07847 -0.00503 0.02431 5E-6 -0.01389 Z " pathEditMode="relative" rAng="0" ptsTypes="fffffff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path" presetSubtype="0" repeatCount="indefinite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61111E-6 -4.81481E-6 C -0.01198 0.01413 -0.03299 0.03426 -0.05799 0.03426 C -0.09497 0.03426 -0.125 0.01343 -0.125 -0.01319 C -0.125 -0.02199 -0.12205 -0.02986 -0.11598 -0.0368 C -0.11702 -0.0368 3.61111E-6 -0.14259 3.61111E-6 -0.14375 C 3.61111E-6 -0.14259 0.11701 -0.0368 0.11597 -0.0368 C 0.12205 -0.02986 0.125 -0.02199 0.125 -0.01319 C 0.125 0.01343 0.09496 0.03426 0.05694 0.03426 C 0.03298 0.03426 0.01198 0.01413 3.61111E-6 -4.81481E-6 Z " pathEditMode="relative" rAng="10800000" ptsTypes="fffffffff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18923 -0.00463 C 0.16666 0.04329 0.13246 0.07338 0.09461 0.07338 C 0.05677 0.07338 0.02274 0.04329 3.61111E-6 -0.00463 C 0.02274 -0.05254 0.05677 -0.08287 0.09461 -0.08287 C 0.13246 -0.08287 0.16666 -0.05254 0.18923 -0.00463 Z " pathEditMode="relative" rAng="10800000" ptsTypes="fffff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D26F-5035-4BF2-BA0A-7A65DF431C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16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87901-33E4-4886-A929-D12F05AE09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30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7D5F-7758-4CE7-9B55-3A1CAAC62F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01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376D8-96CE-460D-8D7F-7A4CBE89BC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14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986EC-1A35-4AC5-9033-9017A0D21F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95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AA95D-D6CB-47F2-96A5-54BA9CA83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05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03244-A5E8-49A6-B389-4ACCB725A0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0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E4220-FDCB-4835-BC4C-855145C7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0DA684-C6EB-4809-9CF7-8CBE37B19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21210-3761-42E9-A3FB-88ABE2EA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EEA9D0-5415-40EF-B743-D3C5B99C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A9086E-0DE7-4D3C-AA6E-3ADCA307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945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C348-4DF7-46BD-90E0-923DA25370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13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AA246-40DA-49F6-A24A-859A01E757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5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47651"/>
            <a:ext cx="2743200" cy="58785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47651"/>
            <a:ext cx="8026400" cy="58785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21643-03F9-41D0-83E8-8CAFEA8403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76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4765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909AB-E433-470C-8FEC-AD48B61FF8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9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4765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4C366-0769-409E-AE11-9B4D40A425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25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4765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871DC-90D7-4849-9B54-53347EE403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9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0"/>
            <a:ext cx="11329456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09.02.2021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87212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28599"/>
            <a:ext cx="11567584" cy="516467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928800" tIns="133200" rIns="36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0149" y="295200"/>
            <a:ext cx="10267200" cy="4191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1208684" y="1312201"/>
            <a:ext cx="10361017" cy="5071137"/>
          </a:xfrm>
        </p:spPr>
        <p:txBody>
          <a:bodyPr/>
          <a:lstStyle>
            <a:lvl1pPr marL="0" indent="0" defTabSz="268288">
              <a:lnSpc>
                <a:spcPct val="120000"/>
              </a:lnSpc>
              <a:spcBef>
                <a:spcPts val="0"/>
              </a:spcBef>
              <a:defRPr/>
            </a:lvl1pPr>
            <a:lvl2pPr marL="271463" indent="-271463" defTabSz="268288">
              <a:lnSpc>
                <a:spcPct val="120000"/>
              </a:lnSpc>
              <a:spcBef>
                <a:spcPts val="0"/>
              </a:spcBef>
              <a:defRPr/>
            </a:lvl2pPr>
            <a:lvl3pPr marL="450850" indent="-180975" defTabSz="268288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2000"/>
            </a:lvl3pPr>
            <a:lvl4pPr defTabSz="268288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600"/>
            </a:lvl4pPr>
            <a:lvl5pPr defTabSz="268288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400"/>
            </a:lvl5pPr>
            <a:lvl6pPr defTabSz="268288">
              <a:lnSpc>
                <a:spcPct val="120000"/>
              </a:lnSpc>
              <a:buClr>
                <a:schemeClr val="tx1"/>
              </a:buClr>
              <a:buSzPct val="75000"/>
              <a:buFont typeface="Wingdings" pitchFamily="2" charset="2"/>
              <a:buChar char=""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1" name="Rectangle 6" descr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8799" y="6470363"/>
            <a:ext cx="3555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32BAE6A-B452-4007-8177-56DD051636F9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 dirty="0">
              <a:solidFill>
                <a:srgbClr val="595959"/>
              </a:solidFill>
            </a:endParaRPr>
          </a:p>
        </p:txBody>
      </p:sp>
      <p:sp>
        <p:nvSpPr>
          <p:cNvPr id="15" name="Rectangle 4" descr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70343" y="6469200"/>
            <a:ext cx="1440000" cy="16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595959"/>
                </a:solidFill>
              </a:rPr>
              <a:t>Mar 2011.  AF</a:t>
            </a:r>
            <a:endParaRPr lang="en-GB" dirty="0">
              <a:solidFill>
                <a:srgbClr val="595959"/>
              </a:solidFill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425" y="6469199"/>
            <a:ext cx="3360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595959"/>
                </a:solidFill>
              </a:rPr>
              <a:t>Footer 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77060"/>
      </p:ext>
    </p:extLst>
  </p:cSld>
  <p:clrMapOvr>
    <a:masterClrMapping/>
  </p:clrMapOvr>
  <p:transition/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9AF92-F634-4641-8BEE-B5B2DBE7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C85796-85F2-4F9A-B164-6BA18F5CF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41EF3-F28D-487A-B14A-57A7C47F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E88A59-BA19-446B-84AC-2EC3D554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718E75-3466-4205-84E9-DCE80FBE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01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C3AAC-1CE4-42E1-9C83-0C28523B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A4F92D-4FA4-4366-BB3A-C99DAB547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24AF1C-227C-48A9-810C-40D8DD943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30BDF0-7327-4E30-9107-12B55C63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DB49B2-3BB4-4A54-9BD9-55633991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865E96-ABD5-436F-92D5-8CAE674E0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31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61140-F8E8-4CFC-9268-5F966DEC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B85EB2-86D7-45AD-9D77-212850645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CA7EC8-BF76-4A4F-8532-F7C035FE2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E089C6-C39E-4AD7-8551-04843CC94E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5FBA5B-4E86-4C12-ADF8-F510FF0B9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AAC945-5A62-4869-B625-9786869D1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DA1200-210A-45CA-BF20-8542C7EB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B0AD6A-E883-4E17-AA64-6C188BB6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75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01BE5-E280-407E-9B3F-5E5D847C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65AE58-BFAE-49C7-9B8F-98C8B379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D09C80-4CE4-4492-A043-1878B0B1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F8D66A-E731-474E-A7C5-AA887D86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677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370358-C21A-4184-8A70-F98BD6771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F9EBBD-023A-46CA-AD57-07C889742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8DDF23-73CC-48D8-BC75-031F1CD8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0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D685A-D454-46ED-A803-10FBF8E55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7A9B64-4344-4778-B80B-84809575F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2ED130-6E40-487E-8025-5C6B793B9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C1EAB6-5377-4A24-BAAE-F0275769E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ED5FC1-C609-45EC-947D-75FE49B9A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F7E3A7-8C3C-4D7C-9A92-CE4B71D3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27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FEBC2-E02A-465E-967E-B3BE5AAE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1AC505-781A-4392-A4FA-FED503172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293D17-17D4-4DD3-BF30-F5C51D5A1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52E825-60CF-4798-ADD2-4E656705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B825ED-D08E-493D-AF18-7E131A8D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F9C742-DC32-4BFC-8BB0-FD29A3E2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81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37D5B-E1C4-4062-A107-51E0A4C4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4BF708-210F-4343-BD2D-0E0017621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6CA175-84CB-4F42-8462-642705958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DF2E7-B013-4187-9851-E93208E38957}" type="datetimeFigureOut">
              <a:rPr lang="ru-RU" smtClean="0"/>
              <a:t>вт 09.02.21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A0900F-C15F-4784-9613-B4E287314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6DB421-A303-4F4B-979F-FD5C8485A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C6B6-2D7F-412A-A9E7-9E270D9474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15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ltGray">
          <a:xfrm>
            <a:off x="0" y="487364"/>
            <a:ext cx="12192000" cy="72707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72941"/>
                  <a:invGamma/>
                  <a:alpha val="67999"/>
                </a:schemeClr>
              </a:gs>
              <a:gs pos="100000">
                <a:schemeClr val="tx1">
                  <a:alpha val="27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3" name="Oval 19"/>
          <p:cNvSpPr>
            <a:spLocks noChangeArrowheads="1"/>
          </p:cNvSpPr>
          <p:nvPr/>
        </p:nvSpPr>
        <p:spPr bwMode="gray">
          <a:xfrm>
            <a:off x="8610601" y="211139"/>
            <a:ext cx="1511300" cy="1157287"/>
          </a:xfrm>
          <a:prstGeom prst="ellipse">
            <a:avLst/>
          </a:prstGeom>
          <a:blipFill dpi="0" rotWithShape="1">
            <a:blip r:embed="rId19" cstate="print"/>
            <a:srcRect/>
            <a:stretch>
              <a:fillRect/>
            </a:stretch>
          </a:blipFill>
          <a:ln w="38100">
            <a:solidFill>
              <a:srgbClr val="FFFFFF"/>
            </a:solidFill>
            <a:round/>
            <a:headEnd/>
            <a:tailEnd/>
          </a:ln>
          <a:effectLst>
            <a:outerShdw dist="81320" dir="3080412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4" name="Oval 20"/>
          <p:cNvSpPr>
            <a:spLocks noChangeArrowheads="1"/>
          </p:cNvSpPr>
          <p:nvPr/>
        </p:nvSpPr>
        <p:spPr bwMode="gray">
          <a:xfrm>
            <a:off x="10464801" y="211139"/>
            <a:ext cx="1511300" cy="1157287"/>
          </a:xfrm>
          <a:prstGeom prst="ellipse">
            <a:avLst/>
          </a:prstGeom>
          <a:blipFill dpi="0" rotWithShape="1">
            <a:blip r:embed="rId20" cstate="print"/>
            <a:srcRect/>
            <a:stretch>
              <a:fillRect/>
            </a:stretch>
          </a:blipFill>
          <a:ln w="38100">
            <a:solidFill>
              <a:srgbClr val="FFFFFF"/>
            </a:solidFill>
            <a:round/>
            <a:headEnd/>
            <a:tailEnd/>
          </a:ln>
          <a:effectLst>
            <a:outerShdw dist="81320" dir="3080412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609600" y="247650"/>
            <a:ext cx="792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E8F073-7694-4012-A9F1-22A76BD87CD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46" name="Picture 22" descr="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gray">
          <a:xfrm>
            <a:off x="-2931583" y="5727700"/>
            <a:ext cx="15121468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3" descr="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gray">
          <a:xfrm>
            <a:off x="-2546350" y="5588000"/>
            <a:ext cx="16611601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 descr="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gray">
          <a:xfrm>
            <a:off x="-2641599" y="5418138"/>
            <a:ext cx="17473084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46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1389 C 0.00209 -0.01713 0.01198 -0.05301 0.03698 -0.05069 C 0.07501 -0.04722 0.08994 -0.02176 0.12501 -0.04722 C 0.14705 -0.06204 0.17292 -0.1 0.19202 -0.09907 C 0.23507 -0.09792 0.24393 -0.0588 0.24393 -0.02292 C 0.24497 0.02778 0.18907 0.07037 0.12101 0.075 C 0.05209 0.07847 -0.00503 0.02431 5E-6 -0.01389 Z " pathEditMode="relative" rAng="0" ptsTypes="fffffff">
                                      <p:cBhvr>
                                        <p:cTn id="17" dur="5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path" presetSubtype="0" repeatCount="36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1111E-6 -4.81481E-6 C -0.01198 0.01413 -0.03299 0.03426 -0.05799 0.03426 C -0.09497 0.03426 -0.125 0.01343 -0.125 -0.01319 C -0.125 -0.02199 -0.12205 -0.02986 -0.11598 -0.0368 C -0.11702 -0.0368 3.61111E-6 -0.14259 3.61111E-6 -0.14375 C 3.61111E-6 -0.14259 0.11701 -0.0368 0.11597 -0.0368 C 0.12205 -0.02986 0.125 -0.02199 0.125 -0.01319 C 0.125 0.01343 0.09496 0.03426 0.05694 0.03426 C 0.03298 0.03426 0.01198 0.01413 3.61111E-6 -4.81481E-6 Z " pathEditMode="relative" rAng="10800000" ptsTypes="fffffffff">
                                      <p:cBhvr>
                                        <p:cTn id="19" dur="5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path" presetSubtype="0" repeatCount="129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18923 -0.00463 C 0.16666 0.04329 0.13246 0.07338 0.09461 0.07338 C 0.05677 0.07338 0.02274 0.04329 3.61111E-6 -0.00463 C 0.02274 -0.05254 0.05677 -0.08287 0.09461 -0.08287 C 0.13246 -0.08287 0.16666 -0.05254 0.18923 -0.00463 Z " pathEditMode="relative" rAng="10800000" ptsTypes="fffff">
                                      <p:cBhvr>
                                        <p:cTn id="21" dur="12444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8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.svg"/><Relationship Id="rId1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image" Target="../media/image18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6.png"/><Relationship Id="rId19" Type="http://schemas.openxmlformats.org/officeDocument/2006/relationships/image" Target="../media/image20.svg"/><Relationship Id="rId4" Type="http://schemas.openxmlformats.org/officeDocument/2006/relationships/image" Target="../media/image13.png"/><Relationship Id="rId9" Type="http://schemas.openxmlformats.org/officeDocument/2006/relationships/image" Target="../media/image10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15A64EF9-E429-48B5-87DA-1A657C97A761}"/>
              </a:ext>
            </a:extLst>
          </p:cNvPr>
          <p:cNvSpPr txBox="1">
            <a:spLocks/>
          </p:cNvSpPr>
          <p:nvPr/>
        </p:nvSpPr>
        <p:spPr>
          <a:xfrm>
            <a:off x="-174071" y="4494770"/>
            <a:ext cx="3924935" cy="1695637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</a:t>
            </a:r>
            <a:r>
              <a:rPr lang="kk-K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жылғы жұмыс қорытындысы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110F4E14-0ABB-4DE7-9D3C-1FFEDBDC8320}"/>
              </a:ext>
            </a:extLst>
          </p:cNvPr>
          <p:cNvSpPr txBox="1">
            <a:spLocks/>
          </p:cNvSpPr>
          <p:nvPr/>
        </p:nvSpPr>
        <p:spPr>
          <a:xfrm>
            <a:off x="5291816" y="6342485"/>
            <a:ext cx="2036460" cy="300033"/>
          </a:xfrm>
          <a:prstGeom prst="rect">
            <a:avLst/>
          </a:prstGeom>
        </p:spPr>
        <p:txBody>
          <a:bodyPr rtlCol="0" anchor="b"/>
          <a:lstStyle>
            <a:lvl1pPr marL="266700" indent="-2667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08 ақпан 2021</a:t>
            </a:r>
          </a:p>
        </p:txBody>
      </p:sp>
      <p:pic>
        <p:nvPicPr>
          <p:cNvPr id="21" name="Рисунок 20" descr="Здание из синего стекла">
            <a:extLst>
              <a:ext uri="{FF2B5EF4-FFF2-40B4-BE49-F238E27FC236}">
                <a16:creationId xmlns:a16="http://schemas.microsoft.com/office/drawing/2014/main" id="{2D276AA8-34F6-443F-9E06-E89F93D84E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 t="7802" b="780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id="{B1B88D76-BE28-4D30-86C4-5D2AB6855A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23679" y="1094435"/>
            <a:ext cx="5859196" cy="5051033"/>
          </a:xfrm>
          <a:prstGeom prst="hexagon">
            <a:avLst/>
          </a:prstGeom>
          <a:solidFill>
            <a:srgbClr val="11224E">
              <a:alpha val="40000"/>
            </a:srgbClr>
          </a:solidFill>
          <a:ln w="603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0E6BB36C-3A88-4372-A02E-54493DCE53B2}"/>
              </a:ext>
            </a:extLst>
          </p:cNvPr>
          <p:cNvSpPr txBox="1">
            <a:spLocks/>
          </p:cNvSpPr>
          <p:nvPr/>
        </p:nvSpPr>
        <p:spPr>
          <a:xfrm>
            <a:off x="4484582" y="1357774"/>
            <a:ext cx="3029492" cy="704316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A6F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Атырау облыстық ауруханасы</a:t>
            </a:r>
          </a:p>
        </p:txBody>
      </p:sp>
      <p:sp>
        <p:nvSpPr>
          <p:cNvPr id="27" name="Заголовок 6">
            <a:extLst>
              <a:ext uri="{FF2B5EF4-FFF2-40B4-BE49-F238E27FC236}">
                <a16:creationId xmlns:a16="http://schemas.microsoft.com/office/drawing/2014/main" id="{44507E2B-4362-4BDD-8C04-1C2AEBC70968}"/>
              </a:ext>
            </a:extLst>
          </p:cNvPr>
          <p:cNvSpPr txBox="1">
            <a:spLocks/>
          </p:cNvSpPr>
          <p:nvPr/>
        </p:nvSpPr>
        <p:spPr>
          <a:xfrm>
            <a:off x="4096846" y="2576760"/>
            <a:ext cx="3924935" cy="1695637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</a:t>
            </a:r>
            <a:r>
              <a:rPr lang="kk-K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жылғы жұмыс қорытындысы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E08CE761-61C6-467E-B470-3945B6D8557F}"/>
              </a:ext>
            </a:extLst>
          </p:cNvPr>
          <p:cNvSpPr txBox="1">
            <a:spLocks/>
          </p:cNvSpPr>
          <p:nvPr/>
        </p:nvSpPr>
        <p:spPr>
          <a:xfrm>
            <a:off x="5670958" y="5561900"/>
            <a:ext cx="2036460" cy="300033"/>
          </a:xfrm>
          <a:prstGeom prst="rect">
            <a:avLst/>
          </a:prstGeom>
        </p:spPr>
        <p:txBody>
          <a:bodyPr rtlCol="0" anchor="b"/>
          <a:lstStyle>
            <a:lvl1pPr marL="266700" indent="-2667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ақпан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kk-KZ" b="1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Шестиугольник 28">
            <a:extLst>
              <a:ext uri="{FF2B5EF4-FFF2-40B4-BE49-F238E27FC236}">
                <a16:creationId xmlns:a16="http://schemas.microsoft.com/office/drawing/2014/main" id="{EDB2A33E-9914-4656-9ACE-F311E10F3B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255521" y="2751804"/>
            <a:ext cx="785546" cy="677196"/>
          </a:xfrm>
          <a:prstGeom prst="hexagon">
            <a:avLst/>
          </a:prstGeom>
          <a:solidFill>
            <a:srgbClr val="5C83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" name="Шестиугольник 29">
            <a:extLst>
              <a:ext uri="{FF2B5EF4-FFF2-40B4-BE49-F238E27FC236}">
                <a16:creationId xmlns:a16="http://schemas.microsoft.com/office/drawing/2014/main" id="{2996455A-E72C-4ACF-BC63-9CE274576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021783" y="671564"/>
            <a:ext cx="392774" cy="338599"/>
          </a:xfrm>
          <a:prstGeom prst="hexagon">
            <a:avLst/>
          </a:prstGeom>
          <a:solidFill>
            <a:srgbClr val="ACCBF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2" name="Шестиугольник 20">
            <a:extLst>
              <a:ext uri="{FF2B5EF4-FFF2-40B4-BE49-F238E27FC236}">
                <a16:creationId xmlns:a16="http://schemas.microsoft.com/office/drawing/2014/main" id="{F4F7128C-2838-4788-9017-6A1E89F55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974278" y="5753530"/>
            <a:ext cx="651613" cy="561736"/>
          </a:xfrm>
          <a:prstGeom prst="hexagon">
            <a:avLst/>
          </a:prstGeom>
          <a:solidFill>
            <a:srgbClr val="2C599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AE5A4A-57BF-4BFC-9BD6-F50542CB51F6}"/>
              </a:ext>
            </a:extLst>
          </p:cNvPr>
          <p:cNvSpPr txBox="1"/>
          <p:nvPr/>
        </p:nvSpPr>
        <p:spPr>
          <a:xfrm>
            <a:off x="1380616" y="80872"/>
            <a:ext cx="946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uLnTx/>
                <a:uFillTx/>
              </a:rPr>
              <a:t>Жоспарлы жатқызылуға жолданып кейін қайтарылғандар</a:t>
            </a:r>
            <a:endParaRPr kumimoji="0" lang="ru-RU" sz="2400" b="1" i="0" u="none" strike="noStrike" kern="0" cap="all" spc="0" normalizeH="0" baseline="0" noProof="0" dirty="0">
              <a:ln w="9000" cmpd="sng">
                <a:solidFill>
                  <a:srgbClr val="B77BB4">
                    <a:shade val="50000"/>
                    <a:satMod val="120000"/>
                  </a:srgb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127000">
                  <a:schemeClr val="bg1"/>
                </a:glow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4D47A7C2-26ED-4C3D-ABE6-419BF1267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481666"/>
              </p:ext>
            </p:extLst>
          </p:nvPr>
        </p:nvGraphicFramePr>
        <p:xfrm>
          <a:off x="375385" y="693020"/>
          <a:ext cx="11319309" cy="5994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165">
                  <a:extLst>
                    <a:ext uri="{9D8B030D-6E8A-4147-A177-3AD203B41FA5}">
                      <a16:colId xmlns:a16="http://schemas.microsoft.com/office/drawing/2014/main" val="175797020"/>
                    </a:ext>
                  </a:extLst>
                </a:gridCol>
                <a:gridCol w="1107442">
                  <a:extLst>
                    <a:ext uri="{9D8B030D-6E8A-4147-A177-3AD203B41FA5}">
                      <a16:colId xmlns:a16="http://schemas.microsoft.com/office/drawing/2014/main" val="1210942335"/>
                    </a:ext>
                  </a:extLst>
                </a:gridCol>
                <a:gridCol w="823621">
                  <a:extLst>
                    <a:ext uri="{9D8B030D-6E8A-4147-A177-3AD203B41FA5}">
                      <a16:colId xmlns:a16="http://schemas.microsoft.com/office/drawing/2014/main" val="1643727501"/>
                    </a:ext>
                  </a:extLst>
                </a:gridCol>
                <a:gridCol w="783495">
                  <a:extLst>
                    <a:ext uri="{9D8B030D-6E8A-4147-A177-3AD203B41FA5}">
                      <a16:colId xmlns:a16="http://schemas.microsoft.com/office/drawing/2014/main" val="1865782622"/>
                    </a:ext>
                  </a:extLst>
                </a:gridCol>
                <a:gridCol w="1131931">
                  <a:extLst>
                    <a:ext uri="{9D8B030D-6E8A-4147-A177-3AD203B41FA5}">
                      <a16:colId xmlns:a16="http://schemas.microsoft.com/office/drawing/2014/main" val="3207822294"/>
                    </a:ext>
                  </a:extLst>
                </a:gridCol>
                <a:gridCol w="943277">
                  <a:extLst>
                    <a:ext uri="{9D8B030D-6E8A-4147-A177-3AD203B41FA5}">
                      <a16:colId xmlns:a16="http://schemas.microsoft.com/office/drawing/2014/main" val="616371945"/>
                    </a:ext>
                  </a:extLst>
                </a:gridCol>
                <a:gridCol w="866273">
                  <a:extLst>
                    <a:ext uri="{9D8B030D-6E8A-4147-A177-3AD203B41FA5}">
                      <a16:colId xmlns:a16="http://schemas.microsoft.com/office/drawing/2014/main" val="1480841617"/>
                    </a:ext>
                  </a:extLst>
                </a:gridCol>
                <a:gridCol w="1337912">
                  <a:extLst>
                    <a:ext uri="{9D8B030D-6E8A-4147-A177-3AD203B41FA5}">
                      <a16:colId xmlns:a16="http://schemas.microsoft.com/office/drawing/2014/main" val="255320070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3312576658"/>
                    </a:ext>
                  </a:extLst>
                </a:gridCol>
                <a:gridCol w="1453414">
                  <a:extLst>
                    <a:ext uri="{9D8B030D-6E8A-4147-A177-3AD203B41FA5}">
                      <a16:colId xmlns:a16="http://schemas.microsoft.com/office/drawing/2014/main" val="3628463743"/>
                    </a:ext>
                  </a:extLst>
                </a:gridCol>
              </a:tblGrid>
              <a:tr h="616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kk-KZ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Кейін қайтарылған науқастар саны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Амбулаторлық</a:t>
                      </a:r>
                      <a:r>
                        <a:rPr lang="kk-KZ" sz="12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емдеу қажет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Жазбаша</a:t>
                      </a:r>
                      <a:r>
                        <a:rPr lang="ru-RU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жатудан бас тарту</a:t>
                      </a:r>
                      <a:endParaRPr lang="ru-RU" sz="1200" b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Толық тексерістен өтпеген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Профильдік емес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Қате енгізілген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Жатуға келмеді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Шұғыл ауруханаға жатқызылды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Ауруханаға</a:t>
                      </a:r>
                      <a:r>
                        <a:rPr lang="ru-RU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жатуға қарсы белгілердің болуы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>
                    <a:solidFill>
                      <a:schemeClr val="accent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231764"/>
                  </a:ext>
                </a:extLst>
              </a:tr>
              <a:tr h="223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 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4633920"/>
                  </a:ext>
                </a:extLst>
              </a:tr>
              <a:tr h="3850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"Медикер Жайык" "</a:t>
                      </a:r>
                      <a:r>
                        <a:rPr lang="en-US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QAMQOR QP2"</a:t>
                      </a:r>
                      <a:endParaRPr lang="en-US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5416083"/>
                  </a:ext>
                </a:extLst>
              </a:tr>
              <a:tr h="3013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 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8110171"/>
                  </a:ext>
                </a:extLst>
              </a:tr>
              <a:tr h="2310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 4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0468173"/>
                  </a:ext>
                </a:extLst>
              </a:tr>
              <a:tr h="268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 5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9306461"/>
                  </a:ext>
                </a:extLst>
              </a:tr>
              <a:tr h="2321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 7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544298"/>
                  </a:ext>
                </a:extLst>
              </a:tr>
              <a:tr h="276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Салимжан и К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1805901"/>
                  </a:ext>
                </a:extLst>
              </a:tr>
              <a:tr h="249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 Геолог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1961935"/>
                  </a:ext>
                </a:extLst>
              </a:tr>
              <a:tr h="26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Кызылкога ЦРБ 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2529345"/>
                  </a:ext>
                </a:extLst>
              </a:tr>
              <a:tr h="240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Курмангазы ЦРБ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0893478"/>
                  </a:ext>
                </a:extLst>
              </a:tr>
              <a:tr h="235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Жылыой ЦРБ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6390550"/>
                  </a:ext>
                </a:extLst>
              </a:tr>
              <a:tr h="240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Исатай ЦРБ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0523642"/>
                  </a:ext>
                </a:extLst>
              </a:tr>
              <a:tr h="240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Индер ЦРБ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9824093"/>
                  </a:ext>
                </a:extLst>
              </a:tr>
              <a:tr h="255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Макат ЦРБ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1812737"/>
                  </a:ext>
                </a:extLst>
              </a:tr>
              <a:tr h="279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Махамбет ЦРБ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278362"/>
                  </a:ext>
                </a:extLst>
              </a:tr>
              <a:tr h="2310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Дамба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4114167"/>
                  </a:ext>
                </a:extLst>
              </a:tr>
              <a:tr h="279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Еркинкала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7783507"/>
                  </a:ext>
                </a:extLst>
              </a:tr>
              <a:tr h="2598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Медикер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5582346"/>
                  </a:ext>
                </a:extLst>
              </a:tr>
              <a:tr h="3850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ТОО Актобе Транзит Экспедишн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6205500"/>
                  </a:ext>
                </a:extLst>
              </a:tr>
              <a:tr h="294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none" strike="noStrike" dirty="0">
                          <a:solidFill>
                            <a:schemeClr val="accent1"/>
                          </a:solidFill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Барлығы</a:t>
                      </a:r>
                      <a:endParaRPr lang="ru-RU" sz="1600" b="1" i="0" u="none" strike="noStrike" dirty="0">
                        <a:solidFill>
                          <a:schemeClr val="accent1"/>
                        </a:solidFill>
                        <a:effectLst>
                          <a:glow rad="127000">
                            <a:schemeClr val="accent5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sng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600" b="1" i="0" u="sng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sng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1" i="0" u="sng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sng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600" b="1" i="0" u="sng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sng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0" u="sng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sng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1" i="0" u="sng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sng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600" b="1" i="0" u="sng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sng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1" i="0" u="sng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sng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b="1" i="0" u="sng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kk-KZ" sz="1600" b="1" u="sng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0" u="sng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53550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85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41A934-92C6-4290-9DAD-004D3382655C}"/>
              </a:ext>
            </a:extLst>
          </p:cNvPr>
          <p:cNvSpPr txBox="1"/>
          <p:nvPr/>
        </p:nvSpPr>
        <p:spPr>
          <a:xfrm>
            <a:off x="7159399" y="150034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</a:rPr>
              <a:t>2020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C3EBE-A7E9-4BA2-A9DE-7DF49020DE84}"/>
              </a:ext>
            </a:extLst>
          </p:cNvPr>
          <p:cNvSpPr txBox="1"/>
          <p:nvPr/>
        </p:nvSpPr>
        <p:spPr>
          <a:xfrm>
            <a:off x="8611618" y="1500346"/>
            <a:ext cx="84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chemeClr val="accent1">
                    <a:lumMod val="75000"/>
                  </a:schemeClr>
                </a:solidFill>
                <a:highlight>
                  <a:srgbClr val="CFD5EA"/>
                </a:highlight>
              </a:rPr>
              <a:t>2019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highlight>
                <a:srgbClr val="CFD5EA"/>
              </a:highlight>
            </a:endParaRPr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id="{01A85D59-2DBA-4A25-8782-DB1F9793190D}"/>
              </a:ext>
            </a:extLst>
          </p:cNvPr>
          <p:cNvSpPr/>
          <p:nvPr/>
        </p:nvSpPr>
        <p:spPr>
          <a:xfrm>
            <a:off x="1722921" y="587141"/>
            <a:ext cx="8470232" cy="75077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Мемлекеттік тапсырыс жоспарының орындалуы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7A68DDED-5039-477D-9B17-87161905C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976131"/>
              </p:ext>
            </p:extLst>
          </p:nvPr>
        </p:nvGraphicFramePr>
        <p:xfrm>
          <a:off x="2107934" y="2076828"/>
          <a:ext cx="7757963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130">
                  <a:extLst>
                    <a:ext uri="{9D8B030D-6E8A-4147-A177-3AD203B41FA5}">
                      <a16:colId xmlns:a16="http://schemas.microsoft.com/office/drawing/2014/main" val="1448745160"/>
                    </a:ext>
                  </a:extLst>
                </a:gridCol>
                <a:gridCol w="1337912">
                  <a:extLst>
                    <a:ext uri="{9D8B030D-6E8A-4147-A177-3AD203B41FA5}">
                      <a16:colId xmlns:a16="http://schemas.microsoft.com/office/drawing/2014/main" val="1558898584"/>
                    </a:ext>
                  </a:extLst>
                </a:gridCol>
                <a:gridCol w="1645921">
                  <a:extLst>
                    <a:ext uri="{9D8B030D-6E8A-4147-A177-3AD203B41FA5}">
                      <a16:colId xmlns:a16="http://schemas.microsoft.com/office/drawing/2014/main" val="2738139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i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Шыққан науқастар</a:t>
                      </a:r>
                      <a:endParaRPr lang="ru-RU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10218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13473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142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Төсек күні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83726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100248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8140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Төсек жұмысы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249,9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299,2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93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Науқастың емделу ұзақтығы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474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Төсек айналымы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30,5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056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Оталанған науқас саны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4346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4731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050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Ота саны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4497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4817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9839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Ауруханаішілік өлім көрсеткіші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(335)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r>
                        <a:rPr lang="en-US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(297)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826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Хирургиялық белсенділік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66,3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53,3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547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Отадан кейінгі өлім көрсеткіші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(81)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r>
                        <a:rPr lang="en-US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(50</a:t>
                      </a:r>
                      <a:r>
                        <a:rPr lang="en-US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38470"/>
                  </a:ext>
                </a:extLst>
              </a:tr>
            </a:tbl>
          </a:graphicData>
        </a:graphic>
      </p:graphicFrame>
      <p:pic>
        <p:nvPicPr>
          <p:cNvPr id="18" name="Рисунок 17" descr="Сердце с пульсом">
            <a:extLst>
              <a:ext uri="{FF2B5EF4-FFF2-40B4-BE49-F238E27FC236}">
                <a16:creationId xmlns:a16="http://schemas.microsoft.com/office/drawing/2014/main" id="{CA2564E9-95F0-40ED-9FF4-9069E9D7F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97" y="4475747"/>
            <a:ext cx="1572923" cy="1572923"/>
          </a:xfrm>
          <a:prstGeom prst="rect">
            <a:avLst/>
          </a:prstGeom>
        </p:spPr>
      </p:pic>
      <p:pic>
        <p:nvPicPr>
          <p:cNvPr id="20" name="Рисунок 19" descr="Доктор">
            <a:extLst>
              <a:ext uri="{FF2B5EF4-FFF2-40B4-BE49-F238E27FC236}">
                <a16:creationId xmlns:a16="http://schemas.microsoft.com/office/drawing/2014/main" id="{C898017B-69E4-42FF-B5BF-924EF5D1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7524" y="4423618"/>
            <a:ext cx="1572923" cy="157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3">
            <a:extLst>
              <a:ext uri="{FF2B5EF4-FFF2-40B4-BE49-F238E27FC236}">
                <a16:creationId xmlns:a16="http://schemas.microsoft.com/office/drawing/2014/main" id="{A4A53DBD-A109-47D1-BD22-7CB2DF0BA2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666070"/>
              </p:ext>
            </p:extLst>
          </p:nvPr>
        </p:nvGraphicFramePr>
        <p:xfrm>
          <a:off x="1414912" y="1282566"/>
          <a:ext cx="9144001" cy="485228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5A87BE">
                        <a:tint val="50000"/>
                        <a:satMod val="300000"/>
                      </a:srgbClr>
                    </a:gs>
                    <a:gs pos="35000">
                      <a:srgbClr val="5A87BE">
                        <a:tint val="37000"/>
                        <a:satMod val="300000"/>
                      </a:srgbClr>
                    </a:gs>
                    <a:gs pos="100000">
                      <a:srgbClr val="5A87BE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2098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1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0182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dirty="0"/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dirty="0"/>
                        <a:t>Оталанған науқастар</a:t>
                      </a:r>
                      <a:r>
                        <a:rPr lang="kk-KZ" baseline="0" dirty="0"/>
                        <a:t> саны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dirty="0"/>
                        <a:t>Ота саны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dirty="0"/>
                        <a:t>Хирургиялық белсенділік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dirty="0"/>
                        <a:t>Отадан кейінгі өлім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2020</a:t>
                      </a:r>
                      <a:endParaRPr lang="ru-RU" sz="1600" b="1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5400" cap="flat" cmpd="sng" algn="ctr">
                      <a:solidFill>
                        <a:srgbClr val="FFFFFF"/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</a:rPr>
                        <a:t>2019</a:t>
                      </a:r>
                      <a:endParaRPr lang="ru-RU" sz="1600" b="1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2020</a:t>
                      </a:r>
                      <a:endParaRPr lang="ru-RU" sz="1600" b="1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</a:rPr>
                        <a:t>2019</a:t>
                      </a:r>
                      <a:endParaRPr lang="ru-RU" sz="1600" b="1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2020</a:t>
                      </a:r>
                      <a:endParaRPr lang="ru-RU" sz="1600" b="1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</a:rPr>
                        <a:t>2019</a:t>
                      </a:r>
                      <a:endParaRPr lang="ru-RU" sz="1600" b="1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2020</a:t>
                      </a:r>
                      <a:endParaRPr lang="ru-RU" sz="1600" b="1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</a:rPr>
                        <a:t>2019</a:t>
                      </a:r>
                      <a:endParaRPr lang="ru-RU" sz="1600" b="1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dirty="0"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Хирургия №1</a:t>
                      </a:r>
                      <a:endParaRPr lang="ru-RU" sz="14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1195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1387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1238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1427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77,3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73,9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(6)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1,0(14)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4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dirty="0"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Хирургия №2</a:t>
                      </a:r>
                      <a:endParaRPr lang="ru-RU" sz="14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475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550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491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86,2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83,7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6,7(32)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1,6(19)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dirty="0"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Уронефрология</a:t>
                      </a:r>
                      <a:endParaRPr lang="ru-RU" sz="14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389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501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405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42,7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41,7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0,5(2)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0,2(1)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dirty="0"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ЛОР</a:t>
                      </a:r>
                      <a:endParaRPr lang="ru-RU" sz="14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576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615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609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91,6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92,7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dirty="0"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Гинекология</a:t>
                      </a:r>
                      <a:endParaRPr lang="ru-RU" sz="14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1194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970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1218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981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65,7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68,1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dirty="0"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Нейро</a:t>
                      </a:r>
                      <a:r>
                        <a:rPr lang="en-US" sz="1400" b="1" dirty="0"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-</a:t>
                      </a:r>
                      <a:r>
                        <a:rPr lang="kk-KZ" sz="1400" b="1" dirty="0"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травматология</a:t>
                      </a:r>
                      <a:endParaRPr lang="ru-RU" sz="14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513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688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532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693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7,4(38)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400" b="1" i="0" dirty="0">
                          <a:solidFill>
                            <a:srgbClr val="0070C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2,1(16)</a:t>
                      </a:r>
                      <a:endParaRPr lang="ru-RU" sz="1400" b="1" i="0" dirty="0">
                        <a:solidFill>
                          <a:srgbClr val="0070C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87B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2000" b="1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Барлығы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i="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4342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i="0" dirty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4711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i="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4493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i="0" dirty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4797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i="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66,3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i="0" dirty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53,3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i="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1,8(81)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sz="1600" b="1" i="0" dirty="0">
                          <a:solidFill>
                            <a:srgbClr val="FF000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1,0(50)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5A87BE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1B34FBC-3E72-44AF-A4F2-ABF91C2498EE}"/>
              </a:ext>
            </a:extLst>
          </p:cNvPr>
          <p:cNvSpPr txBox="1">
            <a:spLocks/>
          </p:cNvSpPr>
          <p:nvPr/>
        </p:nvSpPr>
        <p:spPr bwMode="black">
          <a:xfrm>
            <a:off x="2002054" y="16824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0" cap="all" spc="0" normalizeH="0" baseline="0" noProof="0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rgbClr val="00B0F0"/>
                  </a:glo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Бөлімшелердегі хирургиялық жұмыс</a:t>
            </a:r>
            <a:endParaRPr kumimoji="0" lang="ru-RU" sz="4400" b="1" i="0" u="none" strike="noStrike" kern="0" cap="all" spc="0" normalizeH="0" baseline="0" noProof="0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>
                  <a:srgbClr val="00B0F0"/>
                </a:glow>
                <a:reflection blurRad="12700" stA="28000" endPos="45000" dist="1000" dir="5400000" sy="-100000" algn="bl" rotWithShape="0"/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565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33" y="155490"/>
            <a:ext cx="6832600" cy="1200150"/>
          </a:xfrm>
          <a:solidFill>
            <a:schemeClr val="tx2">
              <a:lumMod val="50000"/>
              <a:alpha val="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/>
        </p:spPr>
        <p:txBody>
          <a:bodyPr/>
          <a:lstStyle/>
          <a:p>
            <a:pPr algn="ctr"/>
            <a:r>
              <a:rPr lang="kk-KZ" sz="1800" cap="all" dirty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Ауруханада жасалатын күрделі оталар</a:t>
            </a:r>
            <a:endParaRPr lang="ru-RU" sz="1800" dirty="0">
              <a:ln w="9000" cmpd="sng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192802"/>
              </p:ext>
            </p:extLst>
          </p:nvPr>
        </p:nvGraphicFramePr>
        <p:xfrm>
          <a:off x="6832600" y="673323"/>
          <a:ext cx="5210687" cy="1571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2208" y="945926"/>
            <a:ext cx="48341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Хирургиялық</a:t>
            </a:r>
            <a:r>
              <a:rPr lang="ru-RU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бөлімшелер</a:t>
            </a:r>
            <a:r>
              <a:rPr lang="ru-RU" sz="1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1100" b="1" dirty="0">
                <a:solidFill>
                  <a:srgbClr val="0052A4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1.ГАСТРОЭНТЕРОЛОГИЯ</a:t>
            </a:r>
          </a:p>
          <a:p>
            <a:r>
              <a:rPr lang="ru-RU" sz="1100" b="1" dirty="0">
                <a:solidFill>
                  <a:srgbClr val="0052A4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2.ЭНДОКРИНДІК ХИРУРГИЯ</a:t>
            </a:r>
          </a:p>
          <a:p>
            <a:pPr fontAlgn="base"/>
            <a:r>
              <a:rPr lang="ru-RU" sz="1100" b="1" dirty="0">
                <a:solidFill>
                  <a:srgbClr val="0052A4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3.КОЛОПРОКТОЛОГИЯ</a:t>
            </a:r>
          </a:p>
          <a:p>
            <a:pPr fontAlgn="base"/>
            <a:r>
              <a:rPr lang="ru-RU" sz="1100" b="1" dirty="0">
                <a:solidFill>
                  <a:srgbClr val="0052A4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4.ГЕПАТОБИЛИАРЛЫҚ ХИРУРГИЯ</a:t>
            </a:r>
          </a:p>
          <a:p>
            <a:pPr fontAlgn="base"/>
            <a:r>
              <a:rPr lang="ru-RU" sz="1100" b="1" dirty="0">
                <a:solidFill>
                  <a:srgbClr val="0052A4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5.БАРИАТРИЯЛЫҚ </a:t>
            </a:r>
            <a:r>
              <a:rPr lang="ru-RU" sz="1100" b="1" dirty="0" err="1">
                <a:solidFill>
                  <a:srgbClr val="0052A4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100" b="1" dirty="0">
                <a:solidFill>
                  <a:srgbClr val="0052A4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ЗАТ АЛМАСУ ПРОЦЕСІНІҢ БҰЗЫЛУ ХИРУРГИЯСЫ</a:t>
            </a:r>
          </a:p>
          <a:p>
            <a:r>
              <a:rPr lang="kk-KZ" sz="12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ЛОР және БЕТ ЖАҚ ХИРУРГИЯ бөлімшесі</a:t>
            </a:r>
            <a:endParaRPr lang="ru-RU" sz="1200" b="1" dirty="0">
              <a:solidFill>
                <a:srgbClr val="FF0000"/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rgbClr val="0052A4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400" b="1" dirty="0">
              <a:solidFill>
                <a:srgbClr val="0052A4"/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2667" y="4368635"/>
            <a:ext cx="4851400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2600" y="2204863"/>
            <a:ext cx="5046133" cy="21637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733" y="5079080"/>
            <a:ext cx="59766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7625" algn="just">
              <a:lnSpc>
                <a:spcPts val="119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4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НЕЙРОХИРУРГИЯ </a:t>
            </a:r>
            <a:r>
              <a:rPr lang="ru-RU" sz="1400" b="1" dirty="0" err="1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бөлімшесі</a:t>
            </a:r>
            <a:r>
              <a:rPr lang="ru-RU" sz="14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47625" indent="-342900" algn="just">
              <a:lnSpc>
                <a:spcPts val="119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00458B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декомпрессионная краниотомия</a:t>
            </a:r>
            <a:r>
              <a:rPr lang="kk-KZ" sz="1200" dirty="0">
                <a:solidFill>
                  <a:srgbClr val="00458B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травме головного мозга и черепа</a:t>
            </a:r>
            <a:r>
              <a:rPr lang="ru-RU" sz="1200" dirty="0">
                <a:solidFill>
                  <a:srgbClr val="00458B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endParaRPr lang="ru-RU" sz="1600" dirty="0">
              <a:solidFill>
                <a:srgbClr val="00458B">
                  <a:lumMod val="75000"/>
                </a:srgbClr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7625" indent="-342900" algn="just">
              <a:lnSpc>
                <a:spcPts val="119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00458B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микрохирургическое удаление новообразований головного мозга и костей черепа</a:t>
            </a:r>
            <a:endParaRPr lang="ru-RU" sz="1600" dirty="0">
              <a:solidFill>
                <a:srgbClr val="00458B">
                  <a:lumMod val="75000"/>
                </a:srgbClr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7625" indent="-342900" algn="just">
              <a:lnSpc>
                <a:spcPts val="119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00458B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микрохирургическая биопсия объемного образования головного мозга и костей черепа; </a:t>
            </a:r>
            <a:endParaRPr lang="ru-RU" sz="1600" dirty="0">
              <a:solidFill>
                <a:srgbClr val="00458B">
                  <a:lumMod val="75000"/>
                </a:srgbClr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7625" indent="-342900" algn="just">
              <a:lnSpc>
                <a:spcPts val="119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00458B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микрохирургическое удаление опухолей оснований черепа</a:t>
            </a:r>
            <a:endParaRPr lang="ru-RU" sz="1600" dirty="0">
              <a:solidFill>
                <a:srgbClr val="00458B">
                  <a:lumMod val="75000"/>
                </a:srgbClr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7625" indent="-342900" algn="just">
              <a:lnSpc>
                <a:spcPts val="119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 err="1">
                <a:solidFill>
                  <a:srgbClr val="00458B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краниопластика</a:t>
            </a:r>
            <a:r>
              <a:rPr lang="ru-RU" sz="1200" dirty="0">
                <a:solidFill>
                  <a:srgbClr val="00458B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различными материалами.</a:t>
            </a:r>
            <a:endParaRPr lang="ru-RU" sz="1600" dirty="0">
              <a:solidFill>
                <a:srgbClr val="00458B">
                  <a:lumMod val="75000"/>
                </a:srgbClr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7625" indent="-342900" algn="just">
              <a:lnSpc>
                <a:spcPts val="119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00458B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микрохирургические технологии по удалению опухолей спинного мозга</a:t>
            </a:r>
            <a:endParaRPr lang="ru-RU" sz="1600" dirty="0">
              <a:solidFill>
                <a:srgbClr val="00458B">
                  <a:lumMod val="75000"/>
                </a:srgbClr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>
            <a:off x="721455" y="2402468"/>
            <a:ext cx="5298942" cy="2756332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Антромастоидотомия</a:t>
            </a:r>
            <a:r>
              <a:rPr lang="ru-RU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задней </a:t>
            </a:r>
            <a:r>
              <a:rPr lang="ru-RU" sz="1400" dirty="0" err="1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тимпанопластикой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r>
              <a:rPr lang="kk-KZ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Мастоидотомия</a:t>
            </a:r>
            <a:r>
              <a:rPr lang="ru-RU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r>
              <a:rPr lang="kk-KZ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Общеполосная</a:t>
            </a:r>
            <a:r>
              <a:rPr lang="ru-RU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санирующая операция на ухе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r>
              <a:rPr lang="kk-KZ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Парацентез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r>
              <a:rPr lang="kk-KZ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Стапедопластика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r>
              <a:rPr lang="kk-KZ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Тимпанопластика</a:t>
            </a:r>
            <a:r>
              <a:rPr lang="ru-RU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I </a:t>
            </a:r>
            <a:r>
              <a:rPr lang="ru-RU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типу</a:t>
            </a:r>
            <a:endParaRPr lang="en-US" sz="1400" dirty="0" smtClean="0">
              <a:solidFill>
                <a:schemeClr val="tx1"/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Вскрытие </a:t>
            </a:r>
            <a:r>
              <a:rPr lang="kk-KZ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дренирование гнойного очага</a:t>
            </a:r>
            <a:endParaRPr lang="ru-RU" sz="1200" dirty="0">
              <a:solidFill>
                <a:schemeClr val="tx1"/>
              </a:solidFill>
              <a:effectLst>
                <a:glow rad="127000">
                  <a:srgbClr val="FFFF00"/>
                </a:glow>
                <a:outerShdw blurRad="38100" dist="19050" dir="2700000" algn="tl">
                  <a:srgbClr val="0052A4">
                    <a:alpha val="4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Удаление </a:t>
            </a:r>
            <a:r>
              <a:rPr lang="kk-KZ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затрудненный прорезывания зубы</a:t>
            </a:r>
            <a:endParaRPr lang="ru-RU" sz="1200" dirty="0">
              <a:solidFill>
                <a:schemeClr val="tx1"/>
              </a:solidFill>
              <a:effectLst>
                <a:glow rad="127000">
                  <a:srgbClr val="FFFF00"/>
                </a:glow>
                <a:outerShdw blurRad="38100" dist="19050" dir="2700000" algn="tl">
                  <a:srgbClr val="0052A4">
                    <a:alpha val="4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Закрытый </a:t>
            </a:r>
            <a:r>
              <a:rPr lang="kk-KZ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репозиция скуловой кости </a:t>
            </a:r>
            <a:endParaRPr lang="ru-RU" sz="1200" dirty="0">
              <a:solidFill>
                <a:schemeClr val="tx1"/>
              </a:solidFill>
              <a:effectLst>
                <a:glow rad="127000">
                  <a:srgbClr val="FFFF00"/>
                </a:glow>
                <a:outerShdw blurRad="38100" dist="19050" dir="2700000" algn="tl">
                  <a:srgbClr val="0052A4">
                    <a:alpha val="4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Остеосинтез </a:t>
            </a:r>
            <a:r>
              <a:rPr lang="kk-KZ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скуловой кости</a:t>
            </a:r>
            <a:endParaRPr lang="ru-RU" sz="1200" dirty="0">
              <a:solidFill>
                <a:schemeClr val="tx1"/>
              </a:solidFill>
              <a:effectLst>
                <a:glow rad="127000">
                  <a:srgbClr val="FFFF00"/>
                </a:glow>
                <a:outerShdw blurRad="38100" dist="19050" dir="2700000" algn="tl">
                  <a:srgbClr val="0052A4">
                    <a:alpha val="4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kk-KZ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Иммобилизация </a:t>
            </a:r>
            <a:r>
              <a:rPr lang="ru-RU" sz="1400" dirty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фиксация  костных      отломков нижней       челюсти   2хчелюстной шиной по </a:t>
            </a:r>
            <a:r>
              <a:rPr lang="ru-RU" sz="1400" dirty="0" err="1" smtClean="0">
                <a:solidFill>
                  <a:schemeClr val="tx1"/>
                </a:solidFill>
                <a:effectLst>
                  <a:glow rad="127000">
                    <a:srgbClr val="FFFF00"/>
                  </a:glow>
                  <a:outerShdw blurRad="38100" dist="19050" dir="2700000" algn="tl">
                    <a:srgbClr val="0052A4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Тигерштедта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1A23170-0E40-41A4-9BEF-C404BA78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" y="487461"/>
            <a:ext cx="4731503" cy="266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499817-CFE0-47DF-8784-B44CB6C2A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1" y="3262652"/>
            <a:ext cx="4831882" cy="3127519"/>
          </a:xfrm>
          <a:prstGeom prst="rect">
            <a:avLst/>
          </a:prstGeom>
        </p:spPr>
      </p:pic>
      <p:sp>
        <p:nvSpPr>
          <p:cNvPr id="3" name="Двенадцатиугольник 2">
            <a:extLst>
              <a:ext uri="{FF2B5EF4-FFF2-40B4-BE49-F238E27FC236}">
                <a16:creationId xmlns:a16="http://schemas.microsoft.com/office/drawing/2014/main" id="{71FE6668-7B32-4F4D-8E2D-7DED44AC14CB}"/>
              </a:ext>
            </a:extLst>
          </p:cNvPr>
          <p:cNvSpPr/>
          <p:nvPr/>
        </p:nvSpPr>
        <p:spPr>
          <a:xfrm>
            <a:off x="6035040" y="625642"/>
            <a:ext cx="5996539" cy="5727032"/>
          </a:xfrm>
          <a:prstGeom prst="dodecagon">
            <a:avLst/>
          </a:prstGeom>
          <a:blipFill dpi="0" rotWithShape="1">
            <a:blip r:embed="rId5">
              <a:alphaModFix amt="64000"/>
            </a:blip>
            <a:srcRect/>
            <a:stretch>
              <a:fillRect/>
            </a:stretch>
          </a:blipFill>
          <a:effectLst>
            <a:reflection stA="0" endPos="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baseline="-25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 жылдан бастап ангиограф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baseline="-25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аппараты іске қосылып инсульттік науқастарға төмендегідей оталар жасалуда: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baseline="-25000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kk-KZ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Бас және мойын тамырларының эндоваскулярлық (жалпы) эмболизациясы.</a:t>
            </a:r>
            <a:r>
              <a:rPr lang="ru-RU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* </a:t>
            </a:r>
            <a:r>
              <a:rPr lang="kk-KZ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Кіші жамбас қан тамырларының, жатыр артерияларының эндоваскулярлық эмболизациясы.</a:t>
            </a:r>
            <a:endParaRPr lang="ru-RU" sz="2400" b="1" baseline="-250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* Бас және мойын ыдыстарының эндоваскулярлық стенттеу.</a:t>
            </a:r>
            <a:endParaRPr lang="ru-RU" sz="2400" b="1" baseline="-250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k-KZ" sz="2400" b="1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2400" b="1" baseline="-25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Инсульт алған науқастарға жасалған оталар</a:t>
            </a:r>
            <a:r>
              <a:rPr lang="en-US" sz="2400" b="1" baseline="-25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Эмболизация аневризмы – 10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Стентирование – 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Эндоваскулярное удаление – 20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>
                      <a:lumMod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ЦАГ - 145</a:t>
            </a:r>
            <a:endParaRPr lang="en-US" sz="2400" b="1" baseline="-250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27000">
                  <a:schemeClr val="bg1">
                    <a:lumMod val="9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/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6297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DBA8F8-3B00-44F2-A13B-08CC20CB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44" y="981777"/>
            <a:ext cx="10187260" cy="5436855"/>
          </a:xfrm>
          <a:prstGeom prst="rect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 w="38100" cmpd="thickThin">
            <a:solidFill>
              <a:schemeClr val="bg1"/>
            </a:solidFill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B173FD19-1703-4C2A-9E32-85C3733560B5}"/>
              </a:ext>
            </a:extLst>
          </p:cNvPr>
          <p:cNvSpPr txBox="1">
            <a:spLocks/>
          </p:cNvSpPr>
          <p:nvPr/>
        </p:nvSpPr>
        <p:spPr bwMode="gray">
          <a:xfrm>
            <a:off x="1075606" y="3659730"/>
            <a:ext cx="6951864" cy="251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endParaRPr lang="ru-RU" sz="1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sz="1600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 жылдан бастап медициналық туризмді дамытып келеміз. «БАРИАТРИЯЛЫҚ ЖӘНЕ ОРГАНИЗМДЕГІ ЗАТ АЛМАСУ  </a:t>
            </a:r>
          </a:p>
          <a:p>
            <a:pPr marL="0" indent="0">
              <a:buFontTx/>
              <a:buNone/>
            </a:pPr>
            <a:r>
              <a:rPr lang="ru-RU" sz="1600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ПРОЦЕСІНІҢ БҰЗЫЛУ ХИРУРГИЯСЫ» отасы жасалынып келеді.</a:t>
            </a:r>
          </a:p>
          <a:p>
            <a:pPr marL="0" indent="0">
              <a:buFontTx/>
              <a:buNone/>
            </a:pPr>
            <a:r>
              <a:rPr lang="ru-RU" sz="1600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Басқа елден келіп жасатқандар саны:</a:t>
            </a:r>
          </a:p>
          <a:p>
            <a:r>
              <a:rPr lang="ru-RU" sz="1600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2020ж - 2 (Российская федерация)</a:t>
            </a:r>
          </a:p>
          <a:p>
            <a:r>
              <a:rPr lang="kk-KZ" sz="1600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2019ж - 4 (Российская федерация)</a:t>
            </a:r>
          </a:p>
          <a:p>
            <a:pPr marL="0" indent="0">
              <a:buFontTx/>
              <a:buNone/>
            </a:pPr>
            <a:r>
              <a:rPr lang="kk-KZ" sz="1600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161 ота жасалды, 60</a:t>
            </a:r>
            <a:r>
              <a:rPr lang="ru-RU" sz="1600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пациенттер Қазақстанның басқа өңірлерінен келіп жасатуда.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87978" y="148164"/>
            <a:ext cx="8445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200" b="1" kern="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/>
              </a:rPr>
              <a:t>Медициналық туризмнің дамуы</a:t>
            </a:r>
            <a:endParaRPr lang="ru-RU" sz="3200" b="1" kern="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19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F325FFB-E1B1-406B-8EC5-A9A6E82145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698934"/>
              </p:ext>
            </p:extLst>
          </p:nvPr>
        </p:nvGraphicFramePr>
        <p:xfrm>
          <a:off x="2735201" y="488112"/>
          <a:ext cx="8526357" cy="5965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8649D84-E4EB-49CF-ABA4-FDDCF57507E2}"/>
              </a:ext>
            </a:extLst>
          </p:cNvPr>
          <p:cNvSpPr txBox="1"/>
          <p:nvPr/>
        </p:nvSpPr>
        <p:spPr>
          <a:xfrm>
            <a:off x="7722277" y="3148774"/>
            <a:ext cx="886742" cy="369332"/>
          </a:xfrm>
          <a:prstGeom prst="rect">
            <a:avLst/>
          </a:prstGeom>
          <a:solidFill>
            <a:srgbClr val="E0773C"/>
          </a:solidFill>
          <a:ln w="25400" cap="flat" cmpd="sng" algn="ctr">
            <a:solidFill>
              <a:srgbClr val="E0773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E47FD-6173-4B06-978A-51323DC20003}"/>
              </a:ext>
            </a:extLst>
          </p:cNvPr>
          <p:cNvSpPr txBox="1"/>
          <p:nvPr/>
        </p:nvSpPr>
        <p:spPr>
          <a:xfrm>
            <a:off x="916026" y="914919"/>
            <a:ext cx="3136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0" i="1" u="none" strike="noStrike" kern="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Бөлімшелер бойынша өлім көрсеткіштері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chemeClr val="bg1"/>
                </a:glo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0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2B3D769-F647-42AD-B0BC-4B5677241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236530"/>
              </p:ext>
            </p:extLst>
          </p:nvPr>
        </p:nvGraphicFramePr>
        <p:xfrm>
          <a:off x="1690315" y="1081975"/>
          <a:ext cx="8568952" cy="5326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3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8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153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5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Барлы</a:t>
                      </a:r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</a:t>
                      </a:r>
                      <a:r>
                        <a:rPr lang="kk-KZ" sz="1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емделген науқастар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1314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1296</a:t>
                      </a:r>
                      <a:endParaRPr lang="ru-RU" sz="18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655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Ишемиялық</a:t>
                      </a:r>
                      <a:r>
                        <a:rPr lang="kk-KZ" sz="1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инсультпен 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638-48,6</a:t>
                      </a:r>
                      <a:r>
                        <a:rPr lang="kk-KZ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583-44,9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53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Геморрагиялық</a:t>
                      </a:r>
                      <a:r>
                        <a:rPr lang="kk-KZ" sz="1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инсультпен 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243-18,5</a:t>
                      </a:r>
                      <a:r>
                        <a:rPr lang="kk-KZ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290-22,4%</a:t>
                      </a: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53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ТИА-мен түскен</a:t>
                      </a:r>
                      <a:r>
                        <a:rPr lang="kk-KZ" sz="1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науқастар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433-32,9</a:t>
                      </a:r>
                      <a:r>
                        <a:rPr lang="kk-KZ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423-32,6%</a:t>
                      </a: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153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Қайтыс</a:t>
                      </a:r>
                      <a:r>
                        <a:rPr lang="kk-KZ" sz="1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болған науқастар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136-10,4</a:t>
                      </a:r>
                      <a:r>
                        <a:rPr lang="kk-KZ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-11,1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153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Геморрагиялық</a:t>
                      </a:r>
                      <a:r>
                        <a:rPr lang="kk-KZ" sz="1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инсультпен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55-40,4</a:t>
                      </a:r>
                      <a:r>
                        <a:rPr lang="kk-KZ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75-52,1%</a:t>
                      </a: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153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Ишемиялық</a:t>
                      </a:r>
                      <a:r>
                        <a:rPr lang="kk-KZ" sz="1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инсультпен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81-59,6</a:t>
                      </a:r>
                      <a:r>
                        <a:rPr lang="kk-KZ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69-47,9%</a:t>
                      </a: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4694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тәулікке жетпей қайтыс болғандар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23-16,9</a:t>
                      </a:r>
                      <a:r>
                        <a:rPr lang="kk-KZ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50-34,7%</a:t>
                      </a: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153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тромболизис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79-12,4</a:t>
                      </a:r>
                      <a:r>
                        <a:rPr lang="kk-KZ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36-25%</a:t>
                      </a: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620"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Жүкті әйелдер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>
                          <a:solidFill>
                            <a:srgbClr val="7030A0"/>
                          </a:solidFill>
                          <a:effectLst>
                            <a:glow rad="127000">
                              <a:schemeClr val="accent4">
                                <a:lumMod val="40000"/>
                                <a:lumOff val="6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rgbClr val="7030A0"/>
                        </a:solidFill>
                        <a:effectLst>
                          <a:glow rad="127000">
                            <a:schemeClr val="accent4">
                              <a:lumMod val="40000"/>
                              <a:lumOff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accent3">
                                <a:lumMod val="20000"/>
                                <a:lumOff val="8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accent3">
                              <a:lumMod val="20000"/>
                              <a:lumOff val="8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45C2825-D8FC-4D5E-9BF5-28AD3253D36B}"/>
              </a:ext>
            </a:extLst>
          </p:cNvPr>
          <p:cNvSpPr txBox="1">
            <a:spLocks/>
          </p:cNvSpPr>
          <p:nvPr/>
        </p:nvSpPr>
        <p:spPr>
          <a:xfrm>
            <a:off x="1848952" y="415015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400" b="0" i="0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127000">
                    <a:schemeClr val="bg1">
                      <a:lumMod val="95000"/>
                    </a:scheme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Нейро-инсультный центр (НИЦ) </a:t>
            </a:r>
            <a:endParaRPr kumimoji="0" lang="ru-RU" sz="4400" b="0" i="0" u="none" strike="noStrike" kern="1200" cap="all" spc="0" normalizeH="0" baseline="0" noProof="0" dirty="0">
              <a:ln w="9000" cmpd="sng">
                <a:solidFill>
                  <a:srgbClr val="B77BB4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B77BB4">
                      <a:shade val="20000"/>
                      <a:satMod val="245000"/>
                    </a:srgbClr>
                  </a:gs>
                  <a:gs pos="43000">
                    <a:srgbClr val="B77BB4">
                      <a:satMod val="255000"/>
                    </a:srgbClr>
                  </a:gs>
                  <a:gs pos="48000">
                    <a:srgbClr val="B77BB4">
                      <a:shade val="85000"/>
                      <a:satMod val="255000"/>
                    </a:srgbClr>
                  </a:gs>
                  <a:gs pos="100000">
                    <a:srgbClr val="B77BB4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glow rad="127000">
                  <a:schemeClr val="bg1">
                    <a:lumMod val="95000"/>
                  </a:schemeClr>
                </a:glow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013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l="5000" t="13000" r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">
            <a:extLst>
              <a:ext uri="{FF2B5EF4-FFF2-40B4-BE49-F238E27FC236}">
                <a16:creationId xmlns:a16="http://schemas.microsoft.com/office/drawing/2014/main" id="{E6CCF0C2-14AF-4031-85F1-0EB384E23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974" y="4148252"/>
            <a:ext cx="808037" cy="597433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Verdana" pitchFamily="34" charset="0"/>
              </a:rPr>
              <a:t>241</a:t>
            </a:r>
          </a:p>
        </p:txBody>
      </p:sp>
      <p:sp>
        <p:nvSpPr>
          <p:cNvPr id="41" name="AutoShape 4">
            <a:extLst>
              <a:ext uri="{FF2B5EF4-FFF2-40B4-BE49-F238E27FC236}">
                <a16:creationId xmlns:a16="http://schemas.microsoft.com/office/drawing/2014/main" id="{6F9EB886-22E7-4BB6-B19B-4507E011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203" y="4129391"/>
            <a:ext cx="2095530" cy="674046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kk-KZ" sz="1600" b="1" dirty="0">
                <a:solidFill>
                  <a:srgbClr val="0070C0"/>
                </a:solidFill>
                <a:latin typeface="Verdana" pitchFamily="34" charset="0"/>
              </a:rPr>
              <a:t>Неврология</a:t>
            </a:r>
            <a:endParaRPr lang="en-US" sz="1600" b="1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42" name="AutoShape 29">
            <a:extLst>
              <a:ext uri="{FF2B5EF4-FFF2-40B4-BE49-F238E27FC236}">
                <a16:creationId xmlns:a16="http://schemas.microsoft.com/office/drawing/2014/main" id="{50726FCF-159A-4624-ACD1-519E375EE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053" y="4129238"/>
            <a:ext cx="1344450" cy="606915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latin typeface="Verdana" pitchFamily="34" charset="0"/>
              </a:rPr>
              <a:t>51,5</a:t>
            </a:r>
            <a:r>
              <a:rPr lang="kk-KZ" sz="1200" b="1" dirty="0"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latin typeface="Verdana" pitchFamily="34" charset="0"/>
              </a:rPr>
              <a:t> млн.тг</a:t>
            </a:r>
            <a:endParaRPr lang="en-US" sz="1200" b="1" dirty="0">
              <a:solidFill>
                <a:srgbClr val="000000"/>
              </a:solidFill>
              <a:effectLst>
                <a:glow rad="127000">
                  <a:srgbClr val="FFFF00"/>
                </a:glow>
              </a:effectLst>
              <a:latin typeface="Verdana" pitchFamily="34" charset="0"/>
            </a:endParaRPr>
          </a:p>
        </p:txBody>
      </p:sp>
      <p:sp>
        <p:nvSpPr>
          <p:cNvPr id="43" name="AutoShape 4">
            <a:extLst>
              <a:ext uri="{FF2B5EF4-FFF2-40B4-BE49-F238E27FC236}">
                <a16:creationId xmlns:a16="http://schemas.microsoft.com/office/drawing/2014/main" id="{CB61FA45-7754-4C9D-BADC-24DDA48C9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174" y="4883779"/>
            <a:ext cx="2106307" cy="849980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kk-KZ" sz="1600" b="1" dirty="0">
                <a:solidFill>
                  <a:srgbClr val="0070C0"/>
                </a:solidFill>
                <a:latin typeface="Verdana" pitchFamily="34" charset="0"/>
              </a:rPr>
              <a:t>Травматология и ортопедия</a:t>
            </a:r>
            <a:endParaRPr lang="en-US" sz="1600" b="1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44" name="AutoShape 4">
            <a:extLst>
              <a:ext uri="{FF2B5EF4-FFF2-40B4-BE49-F238E27FC236}">
                <a16:creationId xmlns:a16="http://schemas.microsoft.com/office/drawing/2014/main" id="{2182265A-71B0-484F-B505-B54A3E2A0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409" y="4928134"/>
            <a:ext cx="818147" cy="673769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Verdana" pitchFamily="34" charset="0"/>
              </a:rPr>
              <a:t>44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Verdana" pitchFamily="34" charset="0"/>
            </a:endParaRPr>
          </a:p>
        </p:txBody>
      </p:sp>
      <p:sp>
        <p:nvSpPr>
          <p:cNvPr id="45" name="AutoShape 4">
            <a:extLst>
              <a:ext uri="{FF2B5EF4-FFF2-40B4-BE49-F238E27FC236}">
                <a16:creationId xmlns:a16="http://schemas.microsoft.com/office/drawing/2014/main" id="{74D8E84B-0C69-4D56-ADE2-6E3CCD1B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053" y="4944880"/>
            <a:ext cx="1334461" cy="613095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kk-KZ" sz="1400" b="1" dirty="0"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latin typeface="Verdana" pitchFamily="34" charset="0"/>
              </a:rPr>
              <a:t>6,7 млн.тг</a:t>
            </a:r>
            <a:endParaRPr lang="en-US" sz="1400" b="1" dirty="0">
              <a:solidFill>
                <a:srgbClr val="000000"/>
              </a:solidFill>
              <a:effectLst>
                <a:glow rad="127000">
                  <a:srgbClr val="FFFF00"/>
                </a:glow>
              </a:effectLst>
              <a:latin typeface="Verdana" pitchFamily="34" charset="0"/>
            </a:endParaRPr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06C91515-CD44-49D9-8E5A-73E872E70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4957" y="4919386"/>
            <a:ext cx="808037" cy="672892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Verdana" pitchFamily="34" charset="0"/>
              </a:rPr>
              <a:t>43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Verdana" pitchFamily="34" charset="0"/>
            </a:endParaRPr>
          </a:p>
        </p:txBody>
      </p:sp>
      <p:sp>
        <p:nvSpPr>
          <p:cNvPr id="47" name="AutoShape 4">
            <a:extLst>
              <a:ext uri="{FF2B5EF4-FFF2-40B4-BE49-F238E27FC236}">
                <a16:creationId xmlns:a16="http://schemas.microsoft.com/office/drawing/2014/main" id="{36E364D5-F7EF-40E4-B5A3-22B2F538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1407" y="4129179"/>
            <a:ext cx="1454321" cy="596699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kk-KZ" sz="1400" b="1" dirty="0"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latin typeface="Verdana" pitchFamily="34" charset="0"/>
              </a:rPr>
              <a:t>32,9млн.тг</a:t>
            </a:r>
            <a:endParaRPr lang="en-US" sz="1400" b="1" dirty="0">
              <a:solidFill>
                <a:srgbClr val="000000"/>
              </a:solidFill>
              <a:effectLst>
                <a:glow rad="127000">
                  <a:srgbClr val="FFFF00"/>
                </a:glow>
              </a:effectLst>
              <a:latin typeface="Verdana" pitchFamily="34" charset="0"/>
            </a:endParaRPr>
          </a:p>
        </p:txBody>
      </p:sp>
      <p:sp>
        <p:nvSpPr>
          <p:cNvPr id="48" name="AutoShape 4">
            <a:extLst>
              <a:ext uri="{FF2B5EF4-FFF2-40B4-BE49-F238E27FC236}">
                <a16:creationId xmlns:a16="http://schemas.microsoft.com/office/drawing/2014/main" id="{68F1B799-5A4B-4A9F-954D-B97FCE7A0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4129" y="4935257"/>
            <a:ext cx="1493853" cy="606464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kk-KZ" sz="1400" b="1" dirty="0"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latin typeface="Verdana" pitchFamily="34" charset="0"/>
              </a:rPr>
              <a:t>5,6 млн.тг</a:t>
            </a:r>
            <a:endParaRPr lang="en-US" sz="1400" b="1" dirty="0">
              <a:solidFill>
                <a:srgbClr val="000000"/>
              </a:solidFill>
              <a:effectLst>
                <a:glow rad="127000">
                  <a:srgbClr val="FFFF00"/>
                </a:glow>
              </a:effectLst>
              <a:latin typeface="Verdana" pitchFamily="34" charset="0"/>
            </a:endParaRPr>
          </a:p>
        </p:txBody>
      </p:sp>
      <p:sp>
        <p:nvSpPr>
          <p:cNvPr id="49" name="AutoShape 3">
            <a:extLst>
              <a:ext uri="{FF2B5EF4-FFF2-40B4-BE49-F238E27FC236}">
                <a16:creationId xmlns:a16="http://schemas.microsoft.com/office/drawing/2014/main" id="{517740F8-339D-4957-A4E9-838CCD2F7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7704" y="4129178"/>
            <a:ext cx="808037" cy="597889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Verdana" pitchFamily="34" charset="0"/>
              </a:rPr>
              <a:t>229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Verdana" pitchFamily="34" charset="0"/>
            </a:endParaRPr>
          </a:p>
        </p:txBody>
      </p:sp>
      <p:sp>
        <p:nvSpPr>
          <p:cNvPr id="50" name="AutoShape 4">
            <a:extLst>
              <a:ext uri="{FF2B5EF4-FFF2-40B4-BE49-F238E27FC236}">
                <a16:creationId xmlns:a16="http://schemas.microsoft.com/office/drawing/2014/main" id="{B4B8226D-C233-4A00-86A7-C54C706DB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548" y="5880913"/>
            <a:ext cx="2136810" cy="614896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</a:rPr>
              <a:t>Нейрохирургия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52" name="AutoShape 4">
            <a:extLst>
              <a:ext uri="{FF2B5EF4-FFF2-40B4-BE49-F238E27FC236}">
                <a16:creationId xmlns:a16="http://schemas.microsoft.com/office/drawing/2014/main" id="{7DAFC5ED-C0F4-438D-9131-2EE0B2417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4450" y="5818565"/>
            <a:ext cx="819599" cy="668862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Verdana" pitchFamily="34" charset="0"/>
              </a:rPr>
              <a:t>38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Verdana" pitchFamily="34" charset="0"/>
            </a:endParaRPr>
          </a:p>
        </p:txBody>
      </p:sp>
      <p:sp>
        <p:nvSpPr>
          <p:cNvPr id="53" name="AutoShape 29">
            <a:extLst>
              <a:ext uri="{FF2B5EF4-FFF2-40B4-BE49-F238E27FC236}">
                <a16:creationId xmlns:a16="http://schemas.microsoft.com/office/drawing/2014/main" id="{6050C853-2065-4AEA-84F3-4F0ECCD75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71" y="5724604"/>
            <a:ext cx="1365948" cy="626828"/>
          </a:xfrm>
          <a:prstGeom prst="roundRect">
            <a:avLst>
              <a:gd name="adj" fmla="val 13745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" b="1" dirty="0"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latin typeface="Verdana" pitchFamily="34" charset="0"/>
              </a:rPr>
              <a:t>9,8 </a:t>
            </a:r>
            <a:r>
              <a:rPr lang="kk-KZ" sz="1200" b="1" dirty="0">
                <a:solidFill>
                  <a:srgbClr val="000000"/>
                </a:solidFill>
                <a:effectLst>
                  <a:glow rad="127000">
                    <a:srgbClr val="FFFF00"/>
                  </a:glow>
                </a:effectLst>
                <a:latin typeface="Verdana" pitchFamily="34" charset="0"/>
              </a:rPr>
              <a:t>млн.тг</a:t>
            </a:r>
            <a:endParaRPr lang="en-US" sz="1200" b="1" dirty="0">
              <a:solidFill>
                <a:srgbClr val="000000"/>
              </a:solidFill>
              <a:effectLst>
                <a:glow rad="127000">
                  <a:srgbClr val="FFFF00"/>
                </a:glow>
              </a:effectLst>
              <a:latin typeface="Verdana" pitchFamily="34" charset="0"/>
            </a:endParaRPr>
          </a:p>
        </p:txBody>
      </p:sp>
      <p:sp>
        <p:nvSpPr>
          <p:cNvPr id="69" name="Rectangle 2">
            <a:extLst>
              <a:ext uri="{FF2B5EF4-FFF2-40B4-BE49-F238E27FC236}">
                <a16:creationId xmlns:a16="http://schemas.microsoft.com/office/drawing/2014/main" id="{72E29026-4EE2-47A4-98E6-C1A83982C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2694"/>
            <a:ext cx="12192000" cy="5999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kk-KZ" sz="3600" kern="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Оңалту және қалпына келтіру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FE8D75D-D438-4A79-8C9E-266E6B877631}"/>
              </a:ext>
            </a:extLst>
          </p:cNvPr>
          <p:cNvSpPr txBox="1"/>
          <p:nvPr/>
        </p:nvSpPr>
        <p:spPr>
          <a:xfrm>
            <a:off x="5835301" y="3638632"/>
            <a:ext cx="95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cap="all" dirty="0">
                <a:ln w="9000" cmpd="sng">
                  <a:solidFill>
                    <a:srgbClr val="00458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458B">
                        <a:shade val="20000"/>
                        <a:satMod val="245000"/>
                      </a:srgbClr>
                    </a:gs>
                    <a:gs pos="43000">
                      <a:srgbClr val="00458B">
                        <a:satMod val="255000"/>
                      </a:srgbClr>
                    </a:gs>
                    <a:gs pos="48000">
                      <a:srgbClr val="00458B">
                        <a:shade val="85000"/>
                        <a:satMod val="255000"/>
                      </a:srgbClr>
                    </a:gs>
                    <a:gs pos="100000">
                      <a:srgbClr val="00458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20</a:t>
            </a:r>
            <a:r>
              <a:rPr lang="en-US" b="1" cap="all" dirty="0">
                <a:ln w="9000" cmpd="sng">
                  <a:solidFill>
                    <a:srgbClr val="00458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458B">
                        <a:shade val="20000"/>
                        <a:satMod val="245000"/>
                      </a:srgbClr>
                    </a:gs>
                    <a:gs pos="43000">
                      <a:srgbClr val="00458B">
                        <a:satMod val="255000"/>
                      </a:srgbClr>
                    </a:gs>
                    <a:gs pos="48000">
                      <a:srgbClr val="00458B">
                        <a:shade val="85000"/>
                        <a:satMod val="255000"/>
                      </a:srgbClr>
                    </a:gs>
                    <a:gs pos="100000">
                      <a:srgbClr val="00458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20</a:t>
            </a:r>
            <a:endParaRPr lang="ru-RU" dirty="0">
              <a:solidFill>
                <a:srgbClr val="0052A4"/>
              </a:solidFill>
              <a:latin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B56DFAC-9F22-4674-89D0-2F71E8F9E397}"/>
              </a:ext>
            </a:extLst>
          </p:cNvPr>
          <p:cNvSpPr txBox="1"/>
          <p:nvPr/>
        </p:nvSpPr>
        <p:spPr>
          <a:xfrm>
            <a:off x="7036069" y="3638349"/>
            <a:ext cx="95286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b="1" dirty="0">
                <a:ln w="11430"/>
                <a:gradFill>
                  <a:gsLst>
                    <a:gs pos="0">
                      <a:srgbClr val="DC5270">
                        <a:tint val="70000"/>
                        <a:satMod val="245000"/>
                      </a:srgbClr>
                    </a:gs>
                    <a:gs pos="75000">
                      <a:srgbClr val="DC52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C52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2019</a:t>
            </a:r>
            <a:endParaRPr lang="ru-RU" b="1" dirty="0">
              <a:ln w="11430"/>
              <a:gradFill>
                <a:gsLst>
                  <a:gs pos="0">
                    <a:srgbClr val="DC5270">
                      <a:tint val="70000"/>
                      <a:satMod val="245000"/>
                    </a:srgbClr>
                  </a:gs>
                  <a:gs pos="75000">
                    <a:srgbClr val="DC5270">
                      <a:tint val="90000"/>
                      <a:shade val="60000"/>
                      <a:satMod val="240000"/>
                    </a:srgbClr>
                  </a:gs>
                  <a:gs pos="100000">
                    <a:srgbClr val="DC527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B12BBAC-04BD-4EC7-ADFD-2A8135CD4982}"/>
              </a:ext>
            </a:extLst>
          </p:cNvPr>
          <p:cNvSpPr txBox="1"/>
          <p:nvPr/>
        </p:nvSpPr>
        <p:spPr>
          <a:xfrm>
            <a:off x="9342525" y="3638350"/>
            <a:ext cx="95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cap="all" dirty="0">
                <a:ln w="9000" cmpd="sng">
                  <a:solidFill>
                    <a:srgbClr val="00458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458B">
                        <a:shade val="20000"/>
                        <a:satMod val="245000"/>
                      </a:srgbClr>
                    </a:gs>
                    <a:gs pos="43000">
                      <a:srgbClr val="00458B">
                        <a:satMod val="255000"/>
                      </a:srgbClr>
                    </a:gs>
                    <a:gs pos="48000">
                      <a:srgbClr val="00458B">
                        <a:shade val="85000"/>
                        <a:satMod val="255000"/>
                      </a:srgbClr>
                    </a:gs>
                    <a:gs pos="100000">
                      <a:srgbClr val="00458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20</a:t>
            </a:r>
            <a:r>
              <a:rPr lang="en-US" b="1" cap="all" dirty="0">
                <a:ln w="9000" cmpd="sng">
                  <a:solidFill>
                    <a:srgbClr val="00458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458B">
                        <a:shade val="20000"/>
                        <a:satMod val="245000"/>
                      </a:srgbClr>
                    </a:gs>
                    <a:gs pos="43000">
                      <a:srgbClr val="00458B">
                        <a:satMod val="255000"/>
                      </a:srgbClr>
                    </a:gs>
                    <a:gs pos="48000">
                      <a:srgbClr val="00458B">
                        <a:shade val="85000"/>
                        <a:satMod val="255000"/>
                      </a:srgbClr>
                    </a:gs>
                    <a:gs pos="100000">
                      <a:srgbClr val="00458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20</a:t>
            </a:r>
            <a:endParaRPr lang="ru-RU" dirty="0">
              <a:solidFill>
                <a:srgbClr val="0052A4"/>
              </a:solidFill>
              <a:latin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7FDC21F-F3A5-463B-B996-6A438CC70CFB}"/>
              </a:ext>
            </a:extLst>
          </p:cNvPr>
          <p:cNvSpPr txBox="1"/>
          <p:nvPr/>
        </p:nvSpPr>
        <p:spPr>
          <a:xfrm>
            <a:off x="10804002" y="3582195"/>
            <a:ext cx="95286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b="1" dirty="0">
                <a:ln w="11430"/>
                <a:gradFill>
                  <a:gsLst>
                    <a:gs pos="0">
                      <a:srgbClr val="DC5270">
                        <a:tint val="70000"/>
                        <a:satMod val="245000"/>
                      </a:srgbClr>
                    </a:gs>
                    <a:gs pos="75000">
                      <a:srgbClr val="DC52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C52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2019</a:t>
            </a:r>
            <a:endParaRPr lang="ru-RU" b="1" dirty="0">
              <a:ln w="11430"/>
              <a:gradFill>
                <a:gsLst>
                  <a:gs pos="0">
                    <a:srgbClr val="DC5270">
                      <a:tint val="70000"/>
                      <a:satMod val="245000"/>
                    </a:srgbClr>
                  </a:gs>
                  <a:gs pos="75000">
                    <a:srgbClr val="DC5270">
                      <a:tint val="90000"/>
                      <a:shade val="60000"/>
                      <a:satMod val="240000"/>
                    </a:srgbClr>
                  </a:gs>
                  <a:gs pos="100000">
                    <a:srgbClr val="DC527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</a:endParaRPr>
          </a:p>
        </p:txBody>
      </p:sp>
      <p:sp>
        <p:nvSpPr>
          <p:cNvPr id="85" name="Шестиугольник 84">
            <a:extLst>
              <a:ext uri="{FF2B5EF4-FFF2-40B4-BE49-F238E27FC236}">
                <a16:creationId xmlns:a16="http://schemas.microsoft.com/office/drawing/2014/main" id="{7A664DDB-E513-45FB-A4AF-5818353E5871}"/>
              </a:ext>
            </a:extLst>
          </p:cNvPr>
          <p:cNvSpPr/>
          <p:nvPr/>
        </p:nvSpPr>
        <p:spPr>
          <a:xfrm>
            <a:off x="1944304" y="1905802"/>
            <a:ext cx="1626670" cy="1414914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</a:rPr>
              <a:t>Бейін</a:t>
            </a:r>
            <a:endParaRPr lang="ru-RU" sz="2800" b="1" dirty="0">
              <a:solidFill>
                <a:srgbClr val="0070C0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86" name="Семиугольник 85">
            <a:extLst>
              <a:ext uri="{FF2B5EF4-FFF2-40B4-BE49-F238E27FC236}">
                <a16:creationId xmlns:a16="http://schemas.microsoft.com/office/drawing/2014/main" id="{10BA98BF-D33F-4ED5-9205-E80F62DBEEFE}"/>
              </a:ext>
            </a:extLst>
          </p:cNvPr>
          <p:cNvSpPr/>
          <p:nvPr/>
        </p:nvSpPr>
        <p:spPr>
          <a:xfrm>
            <a:off x="5438271" y="1578543"/>
            <a:ext cx="2338939" cy="1876926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chemeClr val="tx2"/>
                </a:solidFill>
                <a:effectLst>
                  <a:glow rad="127000">
                    <a:srgbClr val="FFFF00"/>
                  </a:glow>
                </a:effectLst>
              </a:rPr>
              <a:t>Емделіп шыққандар</a:t>
            </a:r>
            <a:endParaRPr lang="ru-RU" sz="2400" b="1" dirty="0">
              <a:solidFill>
                <a:schemeClr val="tx2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87" name="Десятиугольник 86">
            <a:extLst>
              <a:ext uri="{FF2B5EF4-FFF2-40B4-BE49-F238E27FC236}">
                <a16:creationId xmlns:a16="http://schemas.microsoft.com/office/drawing/2014/main" id="{3DDF4910-54F5-4CF3-B763-17545316242C}"/>
              </a:ext>
            </a:extLst>
          </p:cNvPr>
          <p:cNvSpPr/>
          <p:nvPr/>
        </p:nvSpPr>
        <p:spPr>
          <a:xfrm>
            <a:off x="9182501" y="1511166"/>
            <a:ext cx="2492943" cy="2011679"/>
          </a:xfrm>
          <a:prstGeom prst="dec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chemeClr val="accent1"/>
                </a:solidFill>
                <a:effectLst>
                  <a:glow rad="127000">
                    <a:srgbClr val="FFFF00"/>
                  </a:glow>
                </a:effectLst>
              </a:rPr>
              <a:t>Жұмсалған қаражат</a:t>
            </a:r>
            <a:endParaRPr lang="ru-RU" sz="2800" b="1" dirty="0">
              <a:solidFill>
                <a:schemeClr val="accent1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2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Desktop\фото\IMG_6475.JPG">
            <a:extLst>
              <a:ext uri="{FF2B5EF4-FFF2-40B4-BE49-F238E27FC236}">
                <a16:creationId xmlns:a16="http://schemas.microsoft.com/office/drawing/2014/main" id="{4A05FCEA-6C55-4268-BDBA-2BE75475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895" y="173256"/>
            <a:ext cx="4677878" cy="279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6" descr="IMG_6502.JPG">
            <a:extLst>
              <a:ext uri="{FF2B5EF4-FFF2-40B4-BE49-F238E27FC236}">
                <a16:creationId xmlns:a16="http://schemas.microsoft.com/office/drawing/2014/main" id="{32D1A16D-398A-48C4-95F6-B94177C837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21092" y="3409749"/>
            <a:ext cx="4630553" cy="2817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IMG_6506.JPG">
            <a:extLst>
              <a:ext uri="{FF2B5EF4-FFF2-40B4-BE49-F238E27FC236}">
                <a16:creationId xmlns:a16="http://schemas.microsoft.com/office/drawing/2014/main" id="{D49C3652-0D82-46D6-876E-0A4521E217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248534" y="3333195"/>
            <a:ext cx="4801267" cy="288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5" descr="IMG_6516.JPG">
            <a:extLst>
              <a:ext uri="{FF2B5EF4-FFF2-40B4-BE49-F238E27FC236}">
                <a16:creationId xmlns:a16="http://schemas.microsoft.com/office/drawing/2014/main" id="{904B7130-2635-4B61-849B-D8B25A16AE7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6047" y="192505"/>
            <a:ext cx="4798062" cy="2734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4CA9AA-9590-4ADC-A70D-EC0D80834A76}"/>
              </a:ext>
            </a:extLst>
          </p:cNvPr>
          <p:cNvSpPr/>
          <p:nvPr/>
        </p:nvSpPr>
        <p:spPr>
          <a:xfrm>
            <a:off x="6851636" y="2780829"/>
            <a:ext cx="4533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Подъемник ЭРГО </a:t>
            </a:r>
            <a:r>
              <a:rPr kumimoji="0" lang="kk-K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пациенттің қозғалысы үшін</a:t>
            </a:r>
            <a:endParaRPr kumimoji="0" lang="ru-RU" sz="24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2B2C54-05A2-493A-81B8-BB65A8BDFD95}"/>
              </a:ext>
            </a:extLst>
          </p:cNvPr>
          <p:cNvSpPr/>
          <p:nvPr/>
        </p:nvSpPr>
        <p:spPr>
          <a:xfrm>
            <a:off x="1384608" y="6267287"/>
            <a:ext cx="36255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Жаяу тренажер</a:t>
            </a:r>
            <a:r>
              <a:rPr kumimoji="0" lang="ru-RU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kk-K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ИМИТРОН</a:t>
            </a:r>
            <a:r>
              <a:rPr kumimoji="0" lang="ru-RU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6BC581-66E3-4F97-A7C6-AC8E2D5FFBED}"/>
              </a:ext>
            </a:extLst>
          </p:cNvPr>
          <p:cNvSpPr/>
          <p:nvPr/>
        </p:nvSpPr>
        <p:spPr>
          <a:xfrm>
            <a:off x="6561824" y="6134668"/>
            <a:ext cx="4324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Көпфункционалды үстел 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MANUALEX</a:t>
            </a:r>
            <a:r>
              <a:rPr kumimoji="0" lang="ru-RU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kk-K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қолдың моторикасын үйрету үшін</a:t>
            </a:r>
            <a:endParaRPr kumimoji="0" lang="ru-RU" sz="24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446A3D-E6DE-48B4-985D-CAB54C61DDA1}"/>
              </a:ext>
            </a:extLst>
          </p:cNvPr>
          <p:cNvSpPr/>
          <p:nvPr/>
        </p:nvSpPr>
        <p:spPr>
          <a:xfrm>
            <a:off x="1038727" y="28079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kk-K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Локомоторлық терапия үшін Реабилитациялық кешен (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LOKOSTATION)</a:t>
            </a:r>
            <a:endParaRPr kumimoji="0" lang="ru-RU" sz="24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40BE36-F865-434D-9CC9-F56924EE8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317" r="43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rgbClr val="5C83C4">
                <a:alpha val="5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Объект 4">
            <a:extLst>
              <a:ext uri="{FF2B5EF4-FFF2-40B4-BE49-F238E27FC236}">
                <a16:creationId xmlns:a16="http://schemas.microsoft.com/office/drawing/2014/main" id="{019F6BBC-1D43-4B8C-8420-C1F38836CD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324628"/>
              </p:ext>
            </p:extLst>
          </p:nvPr>
        </p:nvGraphicFramePr>
        <p:xfrm>
          <a:off x="1563331" y="1294963"/>
          <a:ext cx="10380045" cy="494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22262" y="93176"/>
            <a:ext cx="996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3200" b="1" dirty="0">
                <a:solidFill>
                  <a:srgbClr val="C00000"/>
                </a:solidFill>
              </a:rPr>
              <a:t>Атырау облыстық ауруханасының қызметкерлер саны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30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A3424F1-92BF-4C7B-8047-A92FDA80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688" y="298918"/>
            <a:ext cx="9425992" cy="1296144"/>
          </a:xfrm>
          <a:noFill/>
        </p:spPr>
        <p:txBody>
          <a:bodyPr>
            <a:noAutofit/>
          </a:bodyPr>
          <a:lstStyle/>
          <a:p>
            <a:pPr algn="ctr"/>
            <a:r>
              <a:rPr lang="kk-KZ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Карантиндік, провизорлық, инфекциялық стационарда</a:t>
            </a:r>
            <a:br>
              <a:rPr lang="kk-KZ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kk-KZ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инфекциясымен ауруханада 1434</a:t>
            </a:r>
            <a:r>
              <a:rPr lang="kk-KZ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науқас емделіп шықты.</a:t>
            </a:r>
            <a:br>
              <a:rPr lang="kk-KZ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  <a:r>
              <a:rPr lang="kk-KZ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-і қайтыс болды</a:t>
            </a:r>
            <a:r>
              <a:rPr lang="kk-KZ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kk-KZ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E25EF0A5-D8CD-40E6-89CF-C3AADDCAB1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39265"/>
              </p:ext>
            </p:extLst>
          </p:nvPr>
        </p:nvGraphicFramePr>
        <p:xfrm>
          <a:off x="2276375" y="13015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31C44C6-A279-466A-A036-E069510B47DB}"/>
              </a:ext>
            </a:extLst>
          </p:cNvPr>
          <p:cNvSpPr/>
          <p:nvPr/>
        </p:nvSpPr>
        <p:spPr>
          <a:xfrm>
            <a:off x="2847801" y="5544300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оның ішінде </a:t>
            </a:r>
            <a:r>
              <a:rPr lang="kk-KZ" b="1" u="sng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шілде айында</a:t>
            </a:r>
            <a:r>
              <a:rPr lang="kk-KZ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провизорлық стационарда 514 науқас емделген, олардың 120-сы қайтыс болған, инфекциялық стационарда 200 науқас емделген, олардың 25-сі қайтыс болған. 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7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D68264B-76C3-48EF-AFAE-CF87439C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133"/>
            <a:ext cx="12192000" cy="873492"/>
          </a:xfrm>
          <a:solidFill>
            <a:schemeClr val="accent2">
              <a:lumMod val="40000"/>
              <a:lumOff val="60000"/>
              <a:alpha val="60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kk-KZ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Медициналық көмекке ақы төлеу </a:t>
            </a:r>
            <a:br>
              <a:rPr lang="kk-KZ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комитетінен қаржыландыру</a:t>
            </a:r>
            <a:endParaRPr lang="ru-RU" dirty="0">
              <a:solidFill>
                <a:srgbClr val="FFC00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A5FE046-5783-4A14-876C-E16309659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699737"/>
              </p:ext>
            </p:extLst>
          </p:nvPr>
        </p:nvGraphicFramePr>
        <p:xfrm>
          <a:off x="529390" y="1442741"/>
          <a:ext cx="10866922" cy="475927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379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2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3391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Ерекшеліктер атауы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 algn="ctr" rtl="0" fontAlgn="ctr"/>
                      <a:r>
                        <a:rPr lang="ru-RU" sz="2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</a:t>
                      </a:r>
                      <a:endParaRPr lang="ru-RU" sz="2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algn="ctr" rtl="0" fontAlgn="ctr"/>
                      <a:r>
                        <a:rPr lang="ru-RU" sz="2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</a:t>
                      </a:r>
                      <a:endParaRPr lang="ru-RU" sz="2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5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89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Барлығы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1940167,2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1753139,2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89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Еңбек ақы 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946899,3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48,80%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1002176,5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57,16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24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Салык әлеуметтік, жарлык салыктар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88599,9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4.56%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131195,6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7,48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89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Азық-түліктер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38654,8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1,99%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32397,7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1,85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24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Дәрі-дәрмектер және мед.бұйымдар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610613,7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31,5%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473867,33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27,02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89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Басқа да тауарлар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37147,8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1,91%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44140,2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2,53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89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Коммуналдық шығындар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81047,2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4.18%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53168,7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3,03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89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Байланыс қызметі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4027,8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3852,8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024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Басқа да қызметтер және жұмыстар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108883,5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5,61%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3910,57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32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>
                            <a:glow rad="3556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Іс-сапар және біліктілікті арттыру шығыны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>
                          <a:glow rad="355600">
                            <a:srgbClr val="FFFF00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24293,2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1.25%</a:t>
                      </a:r>
                      <a:endParaRPr lang="ru-RU" sz="18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8429,8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800" b="1" u="none" strike="noStrike" dirty="0">
                          <a:solidFill>
                            <a:schemeClr val="accent1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endParaRPr lang="ru-RU" sz="1800" b="1" i="0" u="none" strike="noStrike" dirty="0">
                        <a:solidFill>
                          <a:schemeClr val="accent1"/>
                        </a:solidFill>
                        <a:effectLst>
                          <a:glow rad="1778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8" marR="5798" marT="5798" marB="0" anchor="ctr">
                    <a:solidFill>
                      <a:srgbClr val="FFC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2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D6F13D-80D2-46FE-9D20-2A4A5CA54D38}"/>
              </a:ext>
            </a:extLst>
          </p:cNvPr>
          <p:cNvSpPr txBox="1"/>
          <p:nvPr/>
        </p:nvSpPr>
        <p:spPr>
          <a:xfrm>
            <a:off x="1886552" y="211756"/>
            <a:ext cx="80467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1" u="none" strike="noStrike" kern="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Бюджеттен тыс түскен қаржыландырулар</a:t>
            </a:r>
            <a:endParaRPr kumimoji="0" lang="ru-RU" sz="2400" b="1" i="1" u="none" strike="noStrike" kern="0" cap="all" spc="0" normalizeH="0" baseline="0" noProof="0" dirty="0">
              <a:ln w="9000" cmpd="sng">
                <a:solidFill>
                  <a:srgbClr val="B77BB4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B77BB4">
                      <a:shade val="20000"/>
                      <a:satMod val="245000"/>
                    </a:srgbClr>
                  </a:gs>
                  <a:gs pos="43000">
                    <a:srgbClr val="B77BB4">
                      <a:satMod val="255000"/>
                    </a:srgbClr>
                  </a:gs>
                  <a:gs pos="48000">
                    <a:srgbClr val="B77BB4">
                      <a:shade val="85000"/>
                      <a:satMod val="255000"/>
                    </a:srgbClr>
                  </a:gs>
                  <a:gs pos="100000">
                    <a:srgbClr val="B77BB4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glow rad="127000">
                  <a:schemeClr val="bg1"/>
                </a:glow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23299710-5C5F-4359-BD8B-9068AA8E0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939371"/>
              </p:ext>
            </p:extLst>
          </p:nvPr>
        </p:nvGraphicFramePr>
        <p:xfrm>
          <a:off x="847023" y="806294"/>
          <a:ext cx="9856270" cy="598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125">
                  <a:extLst>
                    <a:ext uri="{9D8B030D-6E8A-4147-A177-3AD203B41FA5}">
                      <a16:colId xmlns:a16="http://schemas.microsoft.com/office/drawing/2014/main" val="1823661145"/>
                    </a:ext>
                  </a:extLst>
                </a:gridCol>
                <a:gridCol w="2197661">
                  <a:extLst>
                    <a:ext uri="{9D8B030D-6E8A-4147-A177-3AD203B41FA5}">
                      <a16:colId xmlns:a16="http://schemas.microsoft.com/office/drawing/2014/main" val="54610964"/>
                    </a:ext>
                  </a:extLst>
                </a:gridCol>
                <a:gridCol w="2617484">
                  <a:extLst>
                    <a:ext uri="{9D8B030D-6E8A-4147-A177-3AD203B41FA5}">
                      <a16:colId xmlns:a16="http://schemas.microsoft.com/office/drawing/2014/main" val="167901555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Ерекшеліктер атауы</a:t>
                      </a:r>
                      <a:endParaRPr kumimoji="0" lang="ru-RU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жыл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(мың теңге)</a:t>
                      </a:r>
                      <a:endParaRPr kumimoji="0" lang="ru-RU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жыл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(мың теңге)</a:t>
                      </a:r>
                      <a:endParaRPr kumimoji="0" lang="ru-RU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23882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Барлығы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41423,3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246131,4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03434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Азық-түлік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kk-KZ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3857,0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886,8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3881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Жалақыға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188556,7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dirty="0">
                        <a:solidFill>
                          <a:schemeClr val="tx2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179128-72%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81345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Салығымен кеткен қаржы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kk-KZ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15049,3</a:t>
                      </a:r>
                      <a:endParaRPr lang="ru-RU" sz="1800" b="1" dirty="0">
                        <a:solidFill>
                          <a:schemeClr val="tx2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17327,8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41301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Дәрі-дәрмектер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u="none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1" u="none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4464,3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u="none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13608,9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09811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Медициналық, тұрмысқа қажетті және оргтехника құрал жабдықтары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6332,7</a:t>
                      </a:r>
                      <a:endParaRPr lang="kk-KZ" sz="1800" b="1" dirty="0">
                        <a:solidFill>
                          <a:schemeClr val="tx2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kk-KZ" sz="18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12033,3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93038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Іс-сапар және біліктілікті арттыру шығыны, интерн дәрігерлерге көтерме ақы төлеу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4653,7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800" b="1" dirty="0">
                        <a:solidFill>
                          <a:srgbClr val="0070C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6379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Байланыс (интернет, мегалайн)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3373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Ғимараттардың ағамды жөндеулері және басқада жасалган кызметтер.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6197,7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21919,8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9375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Басқалары, ком. услуг.-2017ж-1987,0 автомашина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glow rad="127000">
                              <a:srgbClr val="FFFF00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.-6425,0, ризограф-2018г-3312,0т.т 2019г-рентген аппарт.видеэндоскоп.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glow rad="127000">
                            <a:srgbClr val="FFFF00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kk-KZ" sz="1800" b="1" dirty="0">
                          <a:solidFill>
                            <a:schemeClr val="tx2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2287,2</a:t>
                      </a:r>
                      <a:endParaRPr lang="ru-RU" sz="1800" b="1" dirty="0">
                        <a:solidFill>
                          <a:schemeClr val="tx2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rgbClr val="0070C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1226,8</a:t>
                      </a:r>
                    </a:p>
                  </a:txBody>
                  <a:tcPr marL="89996" marR="89996" marT="46804" marB="46804" anchor="ctr" anchorCtr="1" horzOverflow="overflow">
                    <a:solidFill>
                      <a:srgbClr val="7030A0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06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76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358AAD-AD13-433A-AC6E-A7356955017D}"/>
              </a:ext>
            </a:extLst>
          </p:cNvPr>
          <p:cNvSpPr/>
          <p:nvPr/>
        </p:nvSpPr>
        <p:spPr>
          <a:xfrm>
            <a:off x="0" y="114300"/>
            <a:ext cx="12192000" cy="6743699"/>
          </a:xfrm>
          <a:prstGeom prst="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0D30D22-619D-44AE-848B-51496E76E938}"/>
              </a:ext>
            </a:extLst>
          </p:cNvPr>
          <p:cNvSpPr txBox="1">
            <a:spLocks/>
          </p:cNvSpPr>
          <p:nvPr/>
        </p:nvSpPr>
        <p:spPr>
          <a:xfrm>
            <a:off x="142876" y="385812"/>
            <a:ext cx="12191999" cy="9617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Жергілікті бюджеттен</a:t>
            </a:r>
            <a:r>
              <a:rPr kumimoji="0" lang="kk-KZ" sz="2800" b="1" i="1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1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алын</a:t>
            </a:r>
            <a:r>
              <a:rPr kumimoji="0" lang="kk-KZ" sz="2800" b="1" i="1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ған медициналық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1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құрал-жабдықтар - 402 420,49 </a:t>
            </a:r>
            <a:r>
              <a:rPr kumimoji="0" lang="kk-KZ" sz="2000" b="1" i="1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мың.тг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3663D20-BE5A-4AED-89B8-088B7C89BA08}"/>
              </a:ext>
            </a:extLst>
          </p:cNvPr>
          <p:cNvSpPr/>
          <p:nvPr/>
        </p:nvSpPr>
        <p:spPr>
          <a:xfrm>
            <a:off x="2123454" y="1423552"/>
            <a:ext cx="7675065" cy="5078313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txBody>
          <a:bodyPr wrap="square">
            <a:spAutoFit/>
          </a:bodyPr>
          <a:lstStyle/>
          <a:p>
            <a:endParaRPr lang="kk-KZ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Кровать медицинская функциональная регулируемая модель LISA, модификаций LE-1- 20 дана -8 320,0 мың.тг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Операционный микроскоп OPMI PENTERO 900 с принадлежностями – 1 дана –224 988,0 мың.тг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Кровать медицинская модульная Salli – 1 дана – 19 700,0 мың.тг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Аппарат искусственной вентиляции легких Hamilton-G5 – 1 дана – 22 788,0 мың.тг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Наркозный аппарат VENAR  в комплекте – 1 дана – 28 380,0 мың.тг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Набор для перкутанной нефроскопии, включая ультразвуковой литотриптор с помпой – 1 дана – 16 950,0 мың.тг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Инфузонный насос DI-2000 инфузор – 7 дана – 4 270,0 мың.тг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Шприцовый насос DS-3000 перфузор – 7 дана – 4 270,0 мың.тг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Монитор пациента BM 5 – 3 дана – 10 800,0 мың.тг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Медицинский передвижной рентген аппарат – 1 дана – 34 000,0 мың.тг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effectLst>
                  <a:glow>
                    <a:srgbClr val="FFFF00">
                      <a:alpha val="40000"/>
                    </a:srgbClr>
                  </a:glow>
                  <a:reflection endPos="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Инструменты хирургический эндоскопический сшивающий материал и кассеты – 27 954,49 мың.тг</a:t>
            </a:r>
          </a:p>
        </p:txBody>
      </p:sp>
    </p:spTree>
    <p:extLst>
      <p:ext uri="{BB962C8B-B14F-4D97-AF65-F5344CB8AC3E}">
        <p14:creationId xmlns:p14="http://schemas.microsoft.com/office/powerpoint/2010/main" val="896842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8C5E227E-E548-4C66-81A0-B8969B018999}"/>
              </a:ext>
            </a:extLst>
          </p:cNvPr>
          <p:cNvSpPr txBox="1">
            <a:spLocks/>
          </p:cNvSpPr>
          <p:nvPr/>
        </p:nvSpPr>
        <p:spPr>
          <a:xfrm>
            <a:off x="539015" y="249163"/>
            <a:ext cx="10626290" cy="6113136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kk-KZ" sz="7200" b="1" i="1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accent2"/>
                  </a:outerShd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Ақылы қызметтен алынған медициналық құрал жабдықтар</a:t>
            </a:r>
            <a:endParaRPr kumimoji="0" lang="kk-KZ" sz="4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accent2"/>
                </a:outerShdw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srgbClr val="FF0000"/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Весы медицинский – 1 дана – 72,0 мың.тг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Безконтактнй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инфрокрасный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термометр – 5 дана – 200,0 мың.тг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Спонсорлық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көмекпен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алынған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медициналық құрал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жабдықтар</a:t>
            </a:r>
            <a:endParaRPr kumimoji="0" lang="ru-RU" sz="72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Аппарат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виброакустический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BARK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Vibro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LUNG  - 1 дана – 12 379,3 мың.тг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Кислородный концентратор – 10 дана – 3 772,8 мың.тг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Кислородный концентратор – 52 дана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Аппарат искусственной вентиляции легких – 34 дана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Пульсоксиметр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102 дана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Аппарат искусственная почка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Nipro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Surdial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X– 2 дана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Аппарат ОСМОС (ВО) – 1 дана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TELE PACK контрольный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блок,цветовая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система PAL совместим с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одночиповымиголовками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видеокамеры-1дана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Одночиповая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головка камеры TELECAM с двумя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прогр.кнопками,цветовая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система PAL с интегрированным пар – 1 дана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Эндоскопический 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обучающии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тренажер, для лапароскопии по SZABO-BERCI-SACKIER с верхним покрытием – 1 дана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Бесконтактный инфракрасный термометр – 2 дана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Кислородная станция "</a:t>
            </a:r>
            <a:r>
              <a:rPr kumimoji="0" lang="ru-RU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Провита</a:t>
            </a: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1200« – 1 дана 146 141 ,73 мың.тг 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65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AppData\Local\Microsoft\Windows\Temporary Internet Files\Content.Outlook\TBXNE7NX\IMG_3376-10-01-18-02-16.JPG">
            <a:extLst>
              <a:ext uri="{FF2B5EF4-FFF2-40B4-BE49-F238E27FC236}">
                <a16:creationId xmlns:a16="http://schemas.microsoft.com/office/drawing/2014/main" id="{AF7CB688-AFCB-4A2C-8A80-BE6D1154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274" y="3644142"/>
            <a:ext cx="4337049" cy="306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User\AppData\Local\Microsoft\Windows\Temporary Internet Files\Content.Outlook\TBXNE7NX\IMG_3373-10-01-18-02-16.JPG">
            <a:extLst>
              <a:ext uri="{FF2B5EF4-FFF2-40B4-BE49-F238E27FC236}">
                <a16:creationId xmlns:a16="http://schemas.microsoft.com/office/drawing/2014/main" id="{CA16C467-7C5A-4489-BCA5-B5A5F599F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670" y="3707242"/>
            <a:ext cx="4210049" cy="291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User\AppData\Local\Microsoft\Windows\Temporary Internet Files\Content.Outlook\TBXNE7NX\IMG_3394-10-01-18-02-16.JPG">
            <a:extLst>
              <a:ext uri="{FF2B5EF4-FFF2-40B4-BE49-F238E27FC236}">
                <a16:creationId xmlns:a16="http://schemas.microsoft.com/office/drawing/2014/main" id="{FF25DC65-1DE4-4993-BBC1-3F0615ADC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9261" y="370663"/>
            <a:ext cx="4266882" cy="283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User\AppData\Local\Microsoft\Windows\Temporary Internet Files\Content.Outlook\TBXNE7NX\IMG_3395-10-01-18-02-16.JPG">
            <a:extLst>
              <a:ext uri="{FF2B5EF4-FFF2-40B4-BE49-F238E27FC236}">
                <a16:creationId xmlns:a16="http://schemas.microsoft.com/office/drawing/2014/main" id="{886EAB4B-2766-48AD-BD13-61FD1F50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2669" y="354887"/>
            <a:ext cx="4089400" cy="2912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5B79E-65C3-48A6-A451-C4F2B5069158}"/>
              </a:ext>
            </a:extLst>
          </p:cNvPr>
          <p:cNvSpPr txBox="1"/>
          <p:nvPr/>
        </p:nvSpPr>
        <p:spPr>
          <a:xfrm>
            <a:off x="3220224" y="3115995"/>
            <a:ext cx="5419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kk-KZ" sz="36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Литотриптор</a:t>
            </a:r>
            <a:r>
              <a:rPr kumimoji="0" lang="kk-KZ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аппарат</a:t>
            </a:r>
            <a:r>
              <a:rPr lang="ru-RU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endParaRPr kumimoji="0" lang="ru-RU" sz="28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B6A04-C7F6-4D42-A097-F58983A39364}"/>
              </a:ext>
            </a:extLst>
          </p:cNvPr>
          <p:cNvSpPr txBox="1"/>
          <p:nvPr/>
        </p:nvSpPr>
        <p:spPr>
          <a:xfrm>
            <a:off x="4535667" y="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Компьютерлік</a:t>
            </a:r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томография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3">
            <a:extLst>
              <a:ext uri="{FF2B5EF4-FFF2-40B4-BE49-F238E27FC236}">
                <a16:creationId xmlns:a16="http://schemas.microsoft.com/office/drawing/2014/main" id="{441D412E-65E8-475A-8DBA-3C583F205E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45532"/>
              </p:ext>
            </p:extLst>
          </p:nvPr>
        </p:nvGraphicFramePr>
        <p:xfrm>
          <a:off x="-77002" y="221381"/>
          <a:ext cx="12147082" cy="670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72CA096-9650-465A-B4BD-B66E5EF3FAAF}"/>
              </a:ext>
            </a:extLst>
          </p:cNvPr>
          <p:cNvSpPr/>
          <p:nvPr/>
        </p:nvSpPr>
        <p:spPr>
          <a:xfrm>
            <a:off x="5182910" y="2090462"/>
            <a:ext cx="5267400" cy="954107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kk-KZ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Жағдай -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903</a:t>
            </a:r>
            <a:endParaRPr lang="kk-KZ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34 804 959,23</a:t>
            </a:r>
            <a:r>
              <a:rPr lang="kk-KZ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тг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13AF0E-5BFE-4ECE-9BEB-FDC432756C80}"/>
              </a:ext>
            </a:extLst>
          </p:cNvPr>
          <p:cNvSpPr/>
          <p:nvPr/>
        </p:nvSpPr>
        <p:spPr>
          <a:xfrm>
            <a:off x="5182910" y="4036804"/>
            <a:ext cx="5267400" cy="954107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kk-KZ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Жағдай -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1354</a:t>
            </a:r>
          </a:p>
          <a:p>
            <a:pPr algn="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61 528 234,86тг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34C557-52B4-49E1-A993-C4F843B9D78B}"/>
              </a:ext>
            </a:extLst>
          </p:cNvPr>
          <p:cNvSpPr/>
          <p:nvPr/>
        </p:nvSpPr>
        <p:spPr>
          <a:xfrm>
            <a:off x="5303636" y="2213572"/>
            <a:ext cx="1796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</a:rPr>
              <a:t>20</a:t>
            </a:r>
            <a:r>
              <a:rPr kumimoji="0" lang="en-US" sz="40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</a:rPr>
              <a:t>20</a:t>
            </a:r>
            <a:endParaRPr kumimoji="0" lang="ru-RU" sz="4000" b="1" i="0" u="none" strike="noStrike" kern="0" cap="none" spc="0" normalizeH="0" baseline="0" noProof="0" dirty="0">
              <a:ln/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922C73D-F27F-4BEB-B21B-B3E9877BE877}"/>
              </a:ext>
            </a:extLst>
          </p:cNvPr>
          <p:cNvSpPr/>
          <p:nvPr/>
        </p:nvSpPr>
        <p:spPr>
          <a:xfrm>
            <a:off x="5360677" y="4159914"/>
            <a:ext cx="1682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0" cap="none" spc="0" normalizeH="0" baseline="0" noProof="0" dirty="0">
                <a:ln/>
                <a:solidFill>
                  <a:schemeClr val="bg1"/>
                </a:solidFill>
                <a:effectLst>
                  <a:glow rad="127000">
                    <a:srgbClr val="FF0000"/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</a:rPr>
              <a:t>2019</a:t>
            </a:r>
            <a:endParaRPr kumimoji="0" lang="ru-RU" sz="4000" b="1" i="0" u="none" strike="noStrike" kern="0" cap="none" spc="0" normalizeH="0" baseline="0" noProof="0" dirty="0">
              <a:ln/>
              <a:solidFill>
                <a:schemeClr val="bg1"/>
              </a:solidFill>
              <a:effectLst>
                <a:glow rad="127000">
                  <a:srgbClr val="FF0000"/>
                </a:glow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0" y="195761"/>
            <a:ext cx="12191999" cy="1148691"/>
          </a:xfrm>
          <a:prstGeom prst="round2Diag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k-KZ" sz="3600" b="1" kern="0" cap="all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Дефектік </a:t>
            </a:r>
            <a:r>
              <a:rPr lang="kk-KZ" sz="3600" b="1" kern="0" cap="all" dirty="0" smtClean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жағдайлар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28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330" y="2014084"/>
            <a:ext cx="4353839" cy="3657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8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974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>
            <a:extLst>
              <a:ext uri="{FF2B5EF4-FFF2-40B4-BE49-F238E27FC236}">
                <a16:creationId xmlns:a16="http://schemas.microsoft.com/office/drawing/2014/main" id="{06CA88EF-AD6E-487E-991D-976572EB429C}"/>
              </a:ext>
            </a:extLst>
          </p:cNvPr>
          <p:cNvSpPr/>
          <p:nvPr/>
        </p:nvSpPr>
        <p:spPr>
          <a:xfrm>
            <a:off x="1650856" y="1659665"/>
            <a:ext cx="23538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D1AF005-6D4E-478A-8120-8E24B62D9241}"/>
              </a:ext>
            </a:extLst>
          </p:cNvPr>
          <p:cNvSpPr/>
          <p:nvPr/>
        </p:nvSpPr>
        <p:spPr>
          <a:xfrm>
            <a:off x="7335816" y="194183"/>
            <a:ext cx="2068066" cy="797219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rgbClr val="FFFF00"/>
                </a:solidFill>
              </a:rPr>
              <a:t>70(</a:t>
            </a:r>
            <a:r>
              <a:rPr lang="en-US" sz="2000" b="1" dirty="0">
                <a:solidFill>
                  <a:srgbClr val="FFFF00"/>
                </a:solidFill>
              </a:rPr>
              <a:t>66</a:t>
            </a:r>
            <a:r>
              <a:rPr lang="kk-KZ" sz="2000" b="1" dirty="0">
                <a:solidFill>
                  <a:srgbClr val="FFFF00"/>
                </a:solidFill>
              </a:rPr>
              <a:t>)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3EFC69D-B3E5-442B-AFE5-4C8A27D50EC6}"/>
              </a:ext>
            </a:extLst>
          </p:cNvPr>
          <p:cNvSpPr/>
          <p:nvPr/>
        </p:nvSpPr>
        <p:spPr>
          <a:xfrm>
            <a:off x="3793689" y="232684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 dirty="0">
                <a:ln w="9000" cmpd="sng">
                  <a:solidFill>
                    <a:srgbClr val="00458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458B">
                        <a:shade val="20000"/>
                        <a:satMod val="245000"/>
                      </a:srgbClr>
                    </a:gs>
                    <a:gs pos="43000">
                      <a:srgbClr val="00458B">
                        <a:satMod val="255000"/>
                      </a:srgbClr>
                    </a:gs>
                    <a:gs pos="48000">
                      <a:srgbClr val="00458B">
                        <a:shade val="85000"/>
                        <a:satMod val="255000"/>
                      </a:srgbClr>
                    </a:gs>
                    <a:gs pos="100000">
                      <a:srgbClr val="00458B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Арыз - шағым</a:t>
            </a: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E145C76C-743A-4A1B-A308-9D00D24F5D1A}"/>
              </a:ext>
            </a:extLst>
          </p:cNvPr>
          <p:cNvSpPr/>
          <p:nvPr/>
        </p:nvSpPr>
        <p:spPr>
          <a:xfrm>
            <a:off x="2319687" y="1135782"/>
            <a:ext cx="3253340" cy="587141"/>
          </a:xfrm>
          <a:prstGeom prst="homePlate">
            <a:avLst/>
          </a:prstGeom>
          <a:solidFill>
            <a:schemeClr val="tx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 бөліміне </a:t>
            </a:r>
          </a:p>
          <a:p>
            <a:pPr algn="ctr"/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жазбаша - 14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13B3AFEF-DD01-411A-A11C-9A128CDA240C}"/>
              </a:ext>
            </a:extLst>
          </p:cNvPr>
          <p:cNvSpPr/>
          <p:nvPr/>
        </p:nvSpPr>
        <p:spPr>
          <a:xfrm>
            <a:off x="1780674" y="1886550"/>
            <a:ext cx="3118585" cy="510139"/>
          </a:xfrm>
          <a:prstGeom prst="homePlate">
            <a:avLst/>
          </a:prstGeom>
          <a:solidFill>
            <a:schemeClr val="bg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Денсаулық сақтау министірлігіне - 4</a:t>
            </a:r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id="{094D966D-DC93-4B63-BAB7-E23793993CE8}"/>
              </a:ext>
            </a:extLst>
          </p:cNvPr>
          <p:cNvSpPr/>
          <p:nvPr/>
        </p:nvSpPr>
        <p:spPr>
          <a:xfrm>
            <a:off x="1328285" y="2627697"/>
            <a:ext cx="3022334" cy="558265"/>
          </a:xfrm>
          <a:prstGeom prst="homePlate">
            <a:avLst/>
          </a:prstGeom>
          <a:solidFill>
            <a:srgbClr val="FFC0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7030A0"/>
                </a:solidFill>
                <a:latin typeface="Times New Roman"/>
              </a:rPr>
              <a:t>Облыстық денсаулық </a:t>
            </a:r>
          </a:p>
          <a:p>
            <a:pPr algn="ctr" fontAlgn="b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7030A0"/>
                </a:solidFill>
                <a:latin typeface="Times New Roman"/>
              </a:rPr>
              <a:t>сақтау басқармасы - 44</a:t>
            </a:r>
          </a:p>
        </p:txBody>
      </p:sp>
      <p:sp>
        <p:nvSpPr>
          <p:cNvPr id="24" name="Стрелка: пятиугольник 23">
            <a:extLst>
              <a:ext uri="{FF2B5EF4-FFF2-40B4-BE49-F238E27FC236}">
                <a16:creationId xmlns:a16="http://schemas.microsoft.com/office/drawing/2014/main" id="{D8BF16EA-2E21-445D-951A-9FBEFC09DF56}"/>
              </a:ext>
            </a:extLst>
          </p:cNvPr>
          <p:cNvSpPr/>
          <p:nvPr/>
        </p:nvSpPr>
        <p:spPr>
          <a:xfrm>
            <a:off x="875898" y="3339965"/>
            <a:ext cx="2964581" cy="577516"/>
          </a:xfrm>
          <a:prstGeom prst="homePlate">
            <a:avLst/>
          </a:prstGeom>
          <a:solidFill>
            <a:srgbClr val="00B0F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парақшасы </a:t>
            </a:r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: пятиугольник 24">
            <a:extLst>
              <a:ext uri="{FF2B5EF4-FFF2-40B4-BE49-F238E27FC236}">
                <a16:creationId xmlns:a16="http://schemas.microsoft.com/office/drawing/2014/main" id="{12BDBDAE-6B61-4070-BCA6-9CE1235431FE}"/>
              </a:ext>
            </a:extLst>
          </p:cNvPr>
          <p:cNvSpPr/>
          <p:nvPr/>
        </p:nvSpPr>
        <p:spPr>
          <a:xfrm>
            <a:off x="1328285" y="4109987"/>
            <a:ext cx="2993458" cy="529389"/>
          </a:xfrm>
          <a:prstGeom prst="homePlate">
            <a:avLst/>
          </a:prstGeom>
          <a:solidFill>
            <a:srgbClr val="FF00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rgbClr val="7030A0"/>
                </a:solidFill>
                <a:latin typeface="Times New Roman"/>
              </a:rPr>
              <a:t>«Жас алаш» газетіне </a:t>
            </a:r>
            <a:r>
              <a:rPr lang="en-US" b="1" dirty="0">
                <a:solidFill>
                  <a:srgbClr val="7030A0"/>
                </a:solidFill>
                <a:latin typeface="Times New Roman"/>
              </a:rPr>
              <a:t>-</a:t>
            </a:r>
            <a:r>
              <a:rPr lang="kk-KZ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/>
              </a:rPr>
              <a:t>1</a:t>
            </a:r>
            <a:endParaRPr lang="ru-RU" b="1" dirty="0">
              <a:solidFill>
                <a:srgbClr val="7030A0"/>
              </a:solidFill>
              <a:latin typeface="Times New Roman"/>
            </a:endParaRPr>
          </a:p>
        </p:txBody>
      </p:sp>
      <p:sp>
        <p:nvSpPr>
          <p:cNvPr id="26" name="Стрелка: пятиугольник 25">
            <a:extLst>
              <a:ext uri="{FF2B5EF4-FFF2-40B4-BE49-F238E27FC236}">
                <a16:creationId xmlns:a16="http://schemas.microsoft.com/office/drawing/2014/main" id="{D446E35B-75D6-4650-97BB-16EE167AD02E}"/>
              </a:ext>
            </a:extLst>
          </p:cNvPr>
          <p:cNvSpPr/>
          <p:nvPr/>
        </p:nvSpPr>
        <p:spPr>
          <a:xfrm>
            <a:off x="1761422" y="4899258"/>
            <a:ext cx="3185962" cy="548640"/>
          </a:xfrm>
          <a:prstGeom prst="homePlate">
            <a:avLst/>
          </a:prstGeom>
          <a:solidFill>
            <a:srgbClr val="00B05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ДООЗ 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трелка: пятиугольник 26">
            <a:extLst>
              <a:ext uri="{FF2B5EF4-FFF2-40B4-BE49-F238E27FC236}">
                <a16:creationId xmlns:a16="http://schemas.microsoft.com/office/drawing/2014/main" id="{0F5FE790-EC1C-41F3-82E1-4B96A8DD9A6C}"/>
              </a:ext>
            </a:extLst>
          </p:cNvPr>
          <p:cNvSpPr/>
          <p:nvPr/>
        </p:nvSpPr>
        <p:spPr>
          <a:xfrm>
            <a:off x="2396690" y="5659655"/>
            <a:ext cx="3137836" cy="539014"/>
          </a:xfrm>
          <a:prstGeom prst="homePlat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ФОМС - 3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виток: вертикальный 27">
            <a:extLst>
              <a:ext uri="{FF2B5EF4-FFF2-40B4-BE49-F238E27FC236}">
                <a16:creationId xmlns:a16="http://schemas.microsoft.com/office/drawing/2014/main" id="{9686DD59-6068-4B17-9C9B-5717A0384C62}"/>
              </a:ext>
            </a:extLst>
          </p:cNvPr>
          <p:cNvSpPr/>
          <p:nvPr/>
        </p:nvSpPr>
        <p:spPr>
          <a:xfrm flipH="1">
            <a:off x="6362298" y="1145407"/>
            <a:ext cx="3975233" cy="5005137"/>
          </a:xfrm>
          <a:prstGeom prst="verticalScroll">
            <a:avLst/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Негізді – 12 (8)</a:t>
            </a:r>
          </a:p>
          <a:p>
            <a:pPr algn="ctr"/>
            <a:r>
              <a:rPr lang="kk-KZ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Негізсіз – 58 (57)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Қолданылған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іс-шаралар: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қатаң сөгіс - </a:t>
            </a:r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сөгіс -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ескерту -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4264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58B19EFA-17C4-44F8-A2C7-C8B460491EB1}"/>
              </a:ext>
            </a:extLst>
          </p:cNvPr>
          <p:cNvSpPr txBox="1">
            <a:spLocks/>
          </p:cNvSpPr>
          <p:nvPr/>
        </p:nvSpPr>
        <p:spPr>
          <a:xfrm>
            <a:off x="628821" y="188639"/>
            <a:ext cx="10305477" cy="10818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 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kk-KZ" b="1" i="0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Қорытынды.</a:t>
            </a:r>
            <a:r>
              <a:rPr kumimoji="0" lang="ru-RU" b="1" i="0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b="1" i="0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B77BB4">
                        <a:shade val="20000"/>
                        <a:satMod val="245000"/>
                      </a:srgbClr>
                    </a:gs>
                    <a:gs pos="43000">
                      <a:srgbClr val="B77BB4">
                        <a:satMod val="255000"/>
                      </a:srgbClr>
                    </a:gs>
                    <a:gs pos="48000">
                      <a:srgbClr val="B77BB4">
                        <a:shade val="85000"/>
                        <a:satMod val="255000"/>
                      </a:srgbClr>
                    </a:gs>
                    <a:gs pos="100000">
                      <a:srgbClr val="B77BB4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j-ea"/>
                <a:cs typeface="+mj-cs"/>
              </a:rPr>
            </a:b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7" name="AutoShape 2">
            <a:extLst>
              <a:ext uri="{FF2B5EF4-FFF2-40B4-BE49-F238E27FC236}">
                <a16:creationId xmlns:a16="http://schemas.microsoft.com/office/drawing/2014/main" id="{334DC93B-3A46-4B24-BD0D-E19C4F1F0B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339" y="3358966"/>
            <a:ext cx="6467878" cy="44887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598C8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kk-KZ" sz="2000" b="1" kern="0" dirty="0">
                <a:solidFill>
                  <a:prstClr val="black"/>
                </a:solidFill>
              </a:rPr>
              <a:t> </a:t>
            </a:r>
            <a:r>
              <a:rPr lang="kk-KZ" sz="1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 жылдан  бастап жоспарлы коронарография отасын өткізуді жоспарлау.</a:t>
            </a:r>
            <a:endParaRPr lang="en-US" sz="1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AutoShape 3">
            <a:extLst>
              <a:ext uri="{FF2B5EF4-FFF2-40B4-BE49-F238E27FC236}">
                <a16:creationId xmlns:a16="http://schemas.microsoft.com/office/drawing/2014/main" id="{9740B197-CEA0-45CF-91DD-408BFE25BD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70662" y="2772961"/>
            <a:ext cx="6431679" cy="482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26CBE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kk-KZ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Барлық бөлімшелерде универсалды мейірбикелер дайындауды жалғастыру.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AutoShape 4">
            <a:extLst>
              <a:ext uri="{FF2B5EF4-FFF2-40B4-BE49-F238E27FC236}">
                <a16:creationId xmlns:a16="http://schemas.microsoft.com/office/drawing/2014/main" id="{44A1D5D7-D723-4E7A-A9F3-C4E29759412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52174" y="2257148"/>
            <a:ext cx="2850320" cy="449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98C72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/>
            <a:r>
              <a:rPr lang="kk-KZ" sz="1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КРІ көрсеткіштерін жақсарту</a:t>
            </a:r>
            <a:r>
              <a:rPr lang="en-US" sz="1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AutoShape 5">
            <a:extLst>
              <a:ext uri="{FF2B5EF4-FFF2-40B4-BE49-F238E27FC236}">
                <a16:creationId xmlns:a16="http://schemas.microsoft.com/office/drawing/2014/main" id="{BEC25B9D-4FBE-4515-93FE-6648F2DB71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12424" y="5119222"/>
            <a:ext cx="6268536" cy="45036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59B0B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жылға қызметкерлерге дифференциалды ақы төлеуді жоспарлаймыз.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7">
            <a:extLst>
              <a:ext uri="{FF2B5EF4-FFF2-40B4-BE49-F238E27FC236}">
                <a16:creationId xmlns:a16="http://schemas.microsoft.com/office/drawing/2014/main" id="{F78DC7D4-AD89-4948-A2B6-786975A1CB6A}"/>
              </a:ext>
            </a:extLst>
          </p:cNvPr>
          <p:cNvGrpSpPr>
            <a:grpSpLocks/>
          </p:cNvGrpSpPr>
          <p:nvPr/>
        </p:nvGrpSpPr>
        <p:grpSpPr bwMode="auto">
          <a:xfrm>
            <a:off x="899592" y="1638816"/>
            <a:ext cx="523875" cy="527050"/>
            <a:chOff x="720" y="1488"/>
            <a:chExt cx="806" cy="808"/>
          </a:xfrm>
        </p:grpSpPr>
        <p:sp>
          <p:nvSpPr>
            <p:cNvPr id="52" name="Oval 8">
              <a:extLst>
                <a:ext uri="{FF2B5EF4-FFF2-40B4-BE49-F238E27FC236}">
                  <a16:creationId xmlns:a16="http://schemas.microsoft.com/office/drawing/2014/main" id="{B84A67AF-F918-471B-81BE-29E89DDFFD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806" cy="806"/>
            </a:xfrm>
            <a:prstGeom prst="ellipse">
              <a:avLst/>
            </a:prstGeom>
            <a:solidFill>
              <a:srgbClr val="59B0B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53" name="Picture 9" descr="drop">
              <a:extLst>
                <a:ext uri="{FF2B5EF4-FFF2-40B4-BE49-F238E27FC236}">
                  <a16:creationId xmlns:a16="http://schemas.microsoft.com/office/drawing/2014/main" id="{9E57454D-87A2-45E1-B1CF-AAD3F0792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721" y="1488"/>
              <a:ext cx="800" cy="800"/>
            </a:xfrm>
            <a:prstGeom prst="rect">
              <a:avLst/>
            </a:prstGeom>
            <a:noFill/>
          </p:spPr>
        </p:pic>
      </p:grpSp>
      <p:sp>
        <p:nvSpPr>
          <p:cNvPr id="54" name="Text Box 10">
            <a:extLst>
              <a:ext uri="{FF2B5EF4-FFF2-40B4-BE49-F238E27FC236}">
                <a16:creationId xmlns:a16="http://schemas.microsoft.com/office/drawing/2014/main" id="{461D170C-E8FA-4F1C-A96B-02C3CEA49BA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96716" y="1691481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grpSp>
        <p:nvGrpSpPr>
          <p:cNvPr id="55" name="Group 11">
            <a:extLst>
              <a:ext uri="{FF2B5EF4-FFF2-40B4-BE49-F238E27FC236}">
                <a16:creationId xmlns:a16="http://schemas.microsoft.com/office/drawing/2014/main" id="{C3785419-6DC3-4694-A6A6-1C2240D31D7B}"/>
              </a:ext>
            </a:extLst>
          </p:cNvPr>
          <p:cNvGrpSpPr>
            <a:grpSpLocks/>
          </p:cNvGrpSpPr>
          <p:nvPr/>
        </p:nvGrpSpPr>
        <p:grpSpPr bwMode="auto">
          <a:xfrm>
            <a:off x="911983" y="2100778"/>
            <a:ext cx="523875" cy="631825"/>
            <a:chOff x="1188" y="1639"/>
            <a:chExt cx="330" cy="398"/>
          </a:xfrm>
        </p:grpSpPr>
        <p:sp>
          <p:nvSpPr>
            <p:cNvPr id="56" name="Oval 12">
              <a:extLst>
                <a:ext uri="{FF2B5EF4-FFF2-40B4-BE49-F238E27FC236}">
                  <a16:creationId xmlns:a16="http://schemas.microsoft.com/office/drawing/2014/main" id="{F8CEF2DD-D9B9-4E95-AFD5-A657E6DA0E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rgbClr val="98C72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57" name="Picture 13" descr="drop">
              <a:extLst>
                <a:ext uri="{FF2B5EF4-FFF2-40B4-BE49-F238E27FC236}">
                  <a16:creationId xmlns:a16="http://schemas.microsoft.com/office/drawing/2014/main" id="{5AB1FBD9-4C5A-4504-B5D2-BEEB29FF4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1190" y="1639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58" name="Text Box 14">
            <a:extLst>
              <a:ext uri="{FF2B5EF4-FFF2-40B4-BE49-F238E27FC236}">
                <a16:creationId xmlns:a16="http://schemas.microsoft.com/office/drawing/2014/main" id="{4F53F15E-2CEB-42EC-B1F0-289CEAB2DBB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41517" y="2126973"/>
            <a:ext cx="346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9" name="Group 15">
            <a:extLst>
              <a:ext uri="{FF2B5EF4-FFF2-40B4-BE49-F238E27FC236}">
                <a16:creationId xmlns:a16="http://schemas.microsoft.com/office/drawing/2014/main" id="{EB6D578B-8056-4AB9-BB12-4643ED9AA44A}"/>
              </a:ext>
            </a:extLst>
          </p:cNvPr>
          <p:cNvGrpSpPr>
            <a:grpSpLocks/>
          </p:cNvGrpSpPr>
          <p:nvPr/>
        </p:nvGrpSpPr>
        <p:grpSpPr bwMode="auto">
          <a:xfrm>
            <a:off x="904640" y="2732604"/>
            <a:ext cx="523875" cy="527050"/>
            <a:chOff x="1188" y="2112"/>
            <a:chExt cx="330" cy="332"/>
          </a:xfrm>
        </p:grpSpPr>
        <p:sp>
          <p:nvSpPr>
            <p:cNvPr id="60" name="Oval 16">
              <a:extLst>
                <a:ext uri="{FF2B5EF4-FFF2-40B4-BE49-F238E27FC236}">
                  <a16:creationId xmlns:a16="http://schemas.microsoft.com/office/drawing/2014/main" id="{7E520DC6-51D5-4BB8-9FF5-AC755A0826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88" y="2113"/>
              <a:ext cx="330" cy="331"/>
            </a:xfrm>
            <a:prstGeom prst="ellipse">
              <a:avLst/>
            </a:prstGeom>
            <a:solidFill>
              <a:srgbClr val="26CBE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61" name="Picture 17" descr="drop">
              <a:extLst>
                <a:ext uri="{FF2B5EF4-FFF2-40B4-BE49-F238E27FC236}">
                  <a16:creationId xmlns:a16="http://schemas.microsoft.com/office/drawing/2014/main" id="{A8B8A249-D7D4-43BF-A2A8-F82DB62FBA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1190" y="2112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62" name="Text Box 18">
            <a:extLst>
              <a:ext uri="{FF2B5EF4-FFF2-40B4-BE49-F238E27FC236}">
                <a16:creationId xmlns:a16="http://schemas.microsoft.com/office/drawing/2014/main" id="{CC230D7E-C14A-46F5-A9A3-D63B7A7FAF7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09416" y="2678630"/>
            <a:ext cx="314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grpSp>
        <p:nvGrpSpPr>
          <p:cNvPr id="63" name="Group 19">
            <a:extLst>
              <a:ext uri="{FF2B5EF4-FFF2-40B4-BE49-F238E27FC236}">
                <a16:creationId xmlns:a16="http://schemas.microsoft.com/office/drawing/2014/main" id="{35C8C23C-EB76-40FA-A5F6-300F9196BBD6}"/>
              </a:ext>
            </a:extLst>
          </p:cNvPr>
          <p:cNvGrpSpPr>
            <a:grpSpLocks/>
          </p:cNvGrpSpPr>
          <p:nvPr/>
        </p:nvGrpSpPr>
        <p:grpSpPr bwMode="auto">
          <a:xfrm>
            <a:off x="900242" y="3259655"/>
            <a:ext cx="523875" cy="527050"/>
            <a:chOff x="1188" y="2532"/>
            <a:chExt cx="330" cy="332"/>
          </a:xfrm>
        </p:grpSpPr>
        <p:sp>
          <p:nvSpPr>
            <p:cNvPr id="64" name="Oval 20">
              <a:extLst>
                <a:ext uri="{FF2B5EF4-FFF2-40B4-BE49-F238E27FC236}">
                  <a16:creationId xmlns:a16="http://schemas.microsoft.com/office/drawing/2014/main" id="{8444BDA5-17AB-41A7-A956-76B0A83333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88" y="2533"/>
              <a:ext cx="330" cy="331"/>
            </a:xfrm>
            <a:prstGeom prst="ellipse">
              <a:avLst/>
            </a:prstGeom>
            <a:solidFill>
              <a:srgbClr val="598C8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65" name="Picture 21" descr="drop">
              <a:extLst>
                <a:ext uri="{FF2B5EF4-FFF2-40B4-BE49-F238E27FC236}">
                  <a16:creationId xmlns:a16="http://schemas.microsoft.com/office/drawing/2014/main" id="{FD918085-1C37-4CBA-8023-DDFFF79B3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1190" y="2532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66" name="Text Box 22">
            <a:extLst>
              <a:ext uri="{FF2B5EF4-FFF2-40B4-BE49-F238E27FC236}">
                <a16:creationId xmlns:a16="http://schemas.microsoft.com/office/drawing/2014/main" id="{681878A2-BBC8-4FFD-9E00-D9D42FAB32D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96716" y="3293683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70" name="AutoShape 2">
            <a:extLst>
              <a:ext uri="{FF2B5EF4-FFF2-40B4-BE49-F238E27FC236}">
                <a16:creationId xmlns:a16="http://schemas.microsoft.com/office/drawing/2014/main" id="{5004400E-9C02-4A7F-98A1-F8BA57342A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39342" y="3925729"/>
            <a:ext cx="2949778" cy="5032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598C8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kk-KZ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Медициналық туризмді дамыту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Group 15">
            <a:extLst>
              <a:ext uri="{FF2B5EF4-FFF2-40B4-BE49-F238E27FC236}">
                <a16:creationId xmlns:a16="http://schemas.microsoft.com/office/drawing/2014/main" id="{8E43E80D-BE71-4479-BD26-251D1F6C3568}"/>
              </a:ext>
            </a:extLst>
          </p:cNvPr>
          <p:cNvGrpSpPr>
            <a:grpSpLocks/>
          </p:cNvGrpSpPr>
          <p:nvPr/>
        </p:nvGrpSpPr>
        <p:grpSpPr bwMode="auto">
          <a:xfrm>
            <a:off x="852616" y="3862204"/>
            <a:ext cx="523875" cy="527050"/>
            <a:chOff x="1188" y="2112"/>
            <a:chExt cx="330" cy="332"/>
          </a:xfrm>
        </p:grpSpPr>
        <p:sp>
          <p:nvSpPr>
            <p:cNvPr id="72" name="Oval 16">
              <a:extLst>
                <a:ext uri="{FF2B5EF4-FFF2-40B4-BE49-F238E27FC236}">
                  <a16:creationId xmlns:a16="http://schemas.microsoft.com/office/drawing/2014/main" id="{F3344A7E-E555-4466-8A9D-02FB8A0AB8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88" y="2113"/>
              <a:ext cx="330" cy="331"/>
            </a:xfrm>
            <a:prstGeom prst="ellipse">
              <a:avLst/>
            </a:prstGeom>
            <a:solidFill>
              <a:srgbClr val="26CBE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73" name="Picture 17" descr="drop">
              <a:extLst>
                <a:ext uri="{FF2B5EF4-FFF2-40B4-BE49-F238E27FC236}">
                  <a16:creationId xmlns:a16="http://schemas.microsoft.com/office/drawing/2014/main" id="{59159F86-E3BC-4D7C-A435-B984027D4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1190" y="2112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52AAC043-8BBC-49A4-AAF0-2B834832AC0D}"/>
              </a:ext>
            </a:extLst>
          </p:cNvPr>
          <p:cNvSpPr txBox="1"/>
          <p:nvPr/>
        </p:nvSpPr>
        <p:spPr>
          <a:xfrm>
            <a:off x="941517" y="3866251"/>
            <a:ext cx="45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5" name="AutoShape 4">
            <a:extLst>
              <a:ext uri="{FF2B5EF4-FFF2-40B4-BE49-F238E27FC236}">
                <a16:creationId xmlns:a16="http://schemas.microsoft.com/office/drawing/2014/main" id="{5DFC0CDF-E2EB-454B-A264-49ED7EF5A3C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07245" y="4455851"/>
            <a:ext cx="6292965" cy="5153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98C72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>
              <a:defRPr/>
            </a:pPr>
            <a:r>
              <a:rPr lang="kk-KZ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Түзету коэффициентімен түскен қаражатты қоса алғанда 2020 жылғы </a:t>
            </a:r>
          </a:p>
          <a:p>
            <a:pPr lvl="0">
              <a:defRPr/>
            </a:pPr>
            <a:r>
              <a:rPr lang="kk-KZ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кредиторлық бережақ жабылды.</a:t>
            </a:r>
            <a:endParaRPr lang="ru-RU" sz="1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11">
            <a:extLst>
              <a:ext uri="{FF2B5EF4-FFF2-40B4-BE49-F238E27FC236}">
                <a16:creationId xmlns:a16="http://schemas.microsoft.com/office/drawing/2014/main" id="{FCDFEB4E-DCA5-436E-A850-A32A8CB34FBB}"/>
              </a:ext>
            </a:extLst>
          </p:cNvPr>
          <p:cNvGrpSpPr>
            <a:grpSpLocks/>
          </p:cNvGrpSpPr>
          <p:nvPr/>
        </p:nvGrpSpPr>
        <p:grpSpPr bwMode="auto">
          <a:xfrm>
            <a:off x="819395" y="4428967"/>
            <a:ext cx="523875" cy="527050"/>
            <a:chOff x="1188" y="1705"/>
            <a:chExt cx="330" cy="332"/>
          </a:xfrm>
        </p:grpSpPr>
        <p:sp>
          <p:nvSpPr>
            <p:cNvPr id="77" name="Oval 12">
              <a:extLst>
                <a:ext uri="{FF2B5EF4-FFF2-40B4-BE49-F238E27FC236}">
                  <a16:creationId xmlns:a16="http://schemas.microsoft.com/office/drawing/2014/main" id="{58B1579F-6DB3-49EE-B9A8-378FDBA548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88" y="1706"/>
              <a:ext cx="330" cy="331"/>
            </a:xfrm>
            <a:prstGeom prst="ellipse">
              <a:avLst/>
            </a:prstGeom>
            <a:solidFill>
              <a:srgbClr val="98C72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78" name="Picture 13" descr="drop">
              <a:extLst>
                <a:ext uri="{FF2B5EF4-FFF2-40B4-BE49-F238E27FC236}">
                  <a16:creationId xmlns:a16="http://schemas.microsoft.com/office/drawing/2014/main" id="{91B3F01B-CD6C-4160-BE2C-9B6FD18B2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1190" y="1705"/>
              <a:ext cx="328" cy="329"/>
            </a:xfrm>
            <a:prstGeom prst="rect">
              <a:avLst/>
            </a:prstGeom>
            <a:noFill/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1445B26-0229-400F-A736-08425F545B28}"/>
              </a:ext>
            </a:extLst>
          </p:cNvPr>
          <p:cNvSpPr txBox="1"/>
          <p:nvPr/>
        </p:nvSpPr>
        <p:spPr>
          <a:xfrm>
            <a:off x="996716" y="4494353"/>
            <a:ext cx="24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6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0" name="AutoShape 5">
            <a:extLst>
              <a:ext uri="{FF2B5EF4-FFF2-40B4-BE49-F238E27FC236}">
                <a16:creationId xmlns:a16="http://schemas.microsoft.com/office/drawing/2014/main" id="{FA06D4A5-6C69-45EC-AE3F-1AE3CFBF24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85043" y="1681856"/>
            <a:ext cx="5671215" cy="4371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59B0B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Акредитациядан өтуге  2021 жылдың 4-ші тоқсанға ұсыныс беру</a:t>
            </a:r>
            <a:r>
              <a:rPr kumimoji="0" lang="kk-K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1" name="Group 7">
            <a:extLst>
              <a:ext uri="{FF2B5EF4-FFF2-40B4-BE49-F238E27FC236}">
                <a16:creationId xmlns:a16="http://schemas.microsoft.com/office/drawing/2014/main" id="{9D65EEC9-EAAA-447C-BC27-5EEE67A0CE3D}"/>
              </a:ext>
            </a:extLst>
          </p:cNvPr>
          <p:cNvGrpSpPr>
            <a:grpSpLocks/>
          </p:cNvGrpSpPr>
          <p:nvPr/>
        </p:nvGrpSpPr>
        <p:grpSpPr bwMode="auto">
          <a:xfrm>
            <a:off x="864120" y="5091828"/>
            <a:ext cx="523875" cy="527050"/>
            <a:chOff x="720" y="1488"/>
            <a:chExt cx="806" cy="808"/>
          </a:xfrm>
        </p:grpSpPr>
        <p:sp>
          <p:nvSpPr>
            <p:cNvPr id="82" name="Oval 8">
              <a:extLst>
                <a:ext uri="{FF2B5EF4-FFF2-40B4-BE49-F238E27FC236}">
                  <a16:creationId xmlns:a16="http://schemas.microsoft.com/office/drawing/2014/main" id="{4E01C650-CF78-4F50-A6EC-401A6AC88D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806" cy="806"/>
            </a:xfrm>
            <a:prstGeom prst="ellipse">
              <a:avLst/>
            </a:prstGeom>
            <a:solidFill>
              <a:srgbClr val="59B0B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83" name="Picture 9" descr="drop">
              <a:extLst>
                <a:ext uri="{FF2B5EF4-FFF2-40B4-BE49-F238E27FC236}">
                  <a16:creationId xmlns:a16="http://schemas.microsoft.com/office/drawing/2014/main" id="{19C0A634-F2BF-4B93-8C99-65D5F51E9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721" y="1488"/>
              <a:ext cx="800" cy="800"/>
            </a:xfrm>
            <a:prstGeom prst="rect">
              <a:avLst/>
            </a:prstGeom>
            <a:noFill/>
          </p:spPr>
        </p:pic>
      </p:grp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044FBBD3-68EE-4F56-B6F3-EBF061BA6AD5}"/>
              </a:ext>
            </a:extLst>
          </p:cNvPr>
          <p:cNvSpPr/>
          <p:nvPr/>
        </p:nvSpPr>
        <p:spPr>
          <a:xfrm>
            <a:off x="991560" y="513317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k-KZ" b="1" i="1" dirty="0">
                <a:solidFill>
                  <a:srgbClr val="FFFFFF"/>
                </a:solidFill>
                <a:cs typeface="Arial" charset="0"/>
              </a:rPr>
              <a:t>7</a:t>
            </a:r>
            <a:endParaRPr lang="en-US" b="1" i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8D9E89-77FB-4336-9419-FB371BA5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317" r="43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rgbClr val="5C83C4">
                <a:alpha val="5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: багетная рамка 4">
            <a:extLst>
              <a:ext uri="{FF2B5EF4-FFF2-40B4-BE49-F238E27FC236}">
                <a16:creationId xmlns:a16="http://schemas.microsoft.com/office/drawing/2014/main" id="{D8B53E7E-FFA5-40AF-BB87-877780869B4B}"/>
              </a:ext>
            </a:extLst>
          </p:cNvPr>
          <p:cNvSpPr/>
          <p:nvPr/>
        </p:nvSpPr>
        <p:spPr>
          <a:xfrm>
            <a:off x="2136808" y="211824"/>
            <a:ext cx="8326206" cy="778289"/>
          </a:xfrm>
          <a:prstGeom prst="bevel">
            <a:avLst/>
          </a:prstGeom>
          <a:blipFill>
            <a:blip r:embed="rId4">
              <a:alphaModFix amt="80000"/>
            </a:blip>
            <a:stretch>
              <a:fillRect/>
            </a:stretch>
          </a:blipFill>
          <a:ln w="12700" cap="flat" cmpd="sng" algn="ctr">
            <a:solidFill>
              <a:srgbClr val="FA6F1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0" cap="none" spc="0" normalizeH="0" baseline="0" noProof="0" dirty="0">
                <a:ln>
                  <a:noFill/>
                </a:ln>
                <a:solidFill>
                  <a:srgbClr val="1A3B7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Атырау облыстық ауруханасының санаты бар дәрігерлер саны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1A3B70">
                  <a:lumMod val="60000"/>
                  <a:lumOff val="4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259E44AB-5F13-41C7-AD10-CFB5C7E0B2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425208"/>
              </p:ext>
            </p:extLst>
          </p:nvPr>
        </p:nvGraphicFramePr>
        <p:xfrm>
          <a:off x="952901" y="1525510"/>
          <a:ext cx="1072254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A48E05-F53C-4553-95E0-6AF63249228D}"/>
              </a:ext>
            </a:extLst>
          </p:cNvPr>
          <p:cNvSpPr/>
          <p:nvPr/>
        </p:nvSpPr>
        <p:spPr>
          <a:xfrm>
            <a:off x="3436218" y="5236178"/>
            <a:ext cx="5654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Барлық дәрігерлер - 134</a:t>
            </a:r>
          </a:p>
          <a:p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Санаттары бар дәрігерлер - 88  -65,8%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 күтімінде отырған дәрігерлер - 16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4539269E-75D5-4690-9EE6-07DFC41C9227}"/>
              </a:ext>
            </a:extLst>
          </p:cNvPr>
          <p:cNvSpPr txBox="1"/>
          <p:nvPr/>
        </p:nvSpPr>
        <p:spPr>
          <a:xfrm>
            <a:off x="5278747" y="2946567"/>
            <a:ext cx="960739" cy="2333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/>
              <a:t>34,3%</a:t>
            </a:r>
          </a:p>
        </p:txBody>
      </p:sp>
    </p:spTree>
    <p:extLst>
      <p:ext uri="{BB962C8B-B14F-4D97-AF65-F5344CB8AC3E}">
        <p14:creationId xmlns:p14="http://schemas.microsoft.com/office/powerpoint/2010/main" val="3475128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ульсация сердца">
            <a:extLst>
              <a:ext uri="{FF2B5EF4-FFF2-40B4-BE49-F238E27FC236}">
                <a16:creationId xmlns:a16="http://schemas.microsoft.com/office/drawing/2014/main" id="{DAD21928-516C-4DDE-8194-38D30A6C2A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7056" y="5581826"/>
            <a:ext cx="914400" cy="914400"/>
          </a:xfrm>
          <a:prstGeom prst="rect">
            <a:avLst/>
          </a:prstGeom>
        </p:spPr>
      </p:pic>
      <p:pic>
        <p:nvPicPr>
          <p:cNvPr id="8" name="Рисунок 7" descr="Медицина">
            <a:extLst>
              <a:ext uri="{FF2B5EF4-FFF2-40B4-BE49-F238E27FC236}">
                <a16:creationId xmlns:a16="http://schemas.microsoft.com/office/drawing/2014/main" id="{2DAAD520-6FAC-47E0-A800-0AF00B1551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2656" y="2982271"/>
            <a:ext cx="914400" cy="914400"/>
          </a:xfrm>
          <a:prstGeom prst="rect">
            <a:avLst/>
          </a:prstGeom>
        </p:spPr>
      </p:pic>
      <p:pic>
        <p:nvPicPr>
          <p:cNvPr id="10" name="Рисунок 9" descr="Шприц">
            <a:extLst>
              <a:ext uri="{FF2B5EF4-FFF2-40B4-BE49-F238E27FC236}">
                <a16:creationId xmlns:a16="http://schemas.microsoft.com/office/drawing/2014/main" id="{FDEE4E76-675A-4F58-84F4-36D73BCDCC1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01660" y="5529732"/>
            <a:ext cx="914400" cy="914400"/>
          </a:xfrm>
          <a:prstGeom prst="rect">
            <a:avLst/>
          </a:prstGeom>
        </p:spPr>
      </p:pic>
      <p:pic>
        <p:nvPicPr>
          <p:cNvPr id="12" name="Рисунок 11" descr="Стетоскоп">
            <a:extLst>
              <a:ext uri="{FF2B5EF4-FFF2-40B4-BE49-F238E27FC236}">
                <a16:creationId xmlns:a16="http://schemas.microsoft.com/office/drawing/2014/main" id="{804AC97E-F615-4959-8D2E-39759D8927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78042" y="366587"/>
            <a:ext cx="914400" cy="914400"/>
          </a:xfrm>
          <a:prstGeom prst="rect">
            <a:avLst/>
          </a:prstGeom>
        </p:spPr>
      </p:pic>
      <p:pic>
        <p:nvPicPr>
          <p:cNvPr id="14" name="Рисунок 13" descr="Лекарство">
            <a:extLst>
              <a:ext uri="{FF2B5EF4-FFF2-40B4-BE49-F238E27FC236}">
                <a16:creationId xmlns:a16="http://schemas.microsoft.com/office/drawing/2014/main" id="{DC490DE2-A8EB-469C-957D-EC02F84A9F3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27340" y="5529732"/>
            <a:ext cx="914400" cy="914400"/>
          </a:xfrm>
          <a:prstGeom prst="rect">
            <a:avLst/>
          </a:prstGeom>
        </p:spPr>
      </p:pic>
      <p:pic>
        <p:nvPicPr>
          <p:cNvPr id="16" name="Рисунок 15" descr="Пипетка">
            <a:extLst>
              <a:ext uri="{FF2B5EF4-FFF2-40B4-BE49-F238E27FC236}">
                <a16:creationId xmlns:a16="http://schemas.microsoft.com/office/drawing/2014/main" id="{1D90518C-C436-40F8-8734-0CA46EADB87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63213" y="418681"/>
            <a:ext cx="914400" cy="914400"/>
          </a:xfrm>
          <a:prstGeom prst="rect">
            <a:avLst/>
          </a:prstGeom>
        </p:spPr>
      </p:pic>
      <p:pic>
        <p:nvPicPr>
          <p:cNvPr id="18" name="Рисунок 17" descr="Капельница">
            <a:extLst>
              <a:ext uri="{FF2B5EF4-FFF2-40B4-BE49-F238E27FC236}">
                <a16:creationId xmlns:a16="http://schemas.microsoft.com/office/drawing/2014/main" id="{1541B9DE-44F4-4B00-B0BC-4B2D1E0D951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68038" y="2982271"/>
            <a:ext cx="914400" cy="914400"/>
          </a:xfrm>
          <a:prstGeom prst="rect">
            <a:avLst/>
          </a:prstGeom>
        </p:spPr>
      </p:pic>
      <p:pic>
        <p:nvPicPr>
          <p:cNvPr id="20" name="Рисунок 19" descr="ДНК">
            <a:extLst>
              <a:ext uri="{FF2B5EF4-FFF2-40B4-BE49-F238E27FC236}">
                <a16:creationId xmlns:a16="http://schemas.microsoft.com/office/drawing/2014/main" id="{27B2B297-037E-4F90-8C50-18E12095F30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50631" y="292819"/>
            <a:ext cx="914400" cy="914400"/>
          </a:xfrm>
          <a:prstGeom prst="rect">
            <a:avLst/>
          </a:prstGeom>
        </p:spPr>
      </p:pic>
      <p:sp>
        <p:nvSpPr>
          <p:cNvPr id="21" name="Прямоугольник: один скругленный угол 20">
            <a:extLst>
              <a:ext uri="{FF2B5EF4-FFF2-40B4-BE49-F238E27FC236}">
                <a16:creationId xmlns:a16="http://schemas.microsoft.com/office/drawing/2014/main" id="{439AD270-CF82-4DAA-87A2-D9C60EFFED3D}"/>
              </a:ext>
            </a:extLst>
          </p:cNvPr>
          <p:cNvSpPr/>
          <p:nvPr/>
        </p:nvSpPr>
        <p:spPr>
          <a:xfrm>
            <a:off x="1905802" y="1405288"/>
            <a:ext cx="8614611" cy="4052237"/>
          </a:xfrm>
          <a:prstGeom prst="round1Rect">
            <a:avLst/>
          </a:prstGeom>
          <a:solidFill>
            <a:schemeClr val="tx2">
              <a:lumMod val="75000"/>
              <a:alpha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kk-KZ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sz="2800" b="1" dirty="0">
                <a:solidFill>
                  <a:schemeClr val="bg1"/>
                </a:solidFill>
                <a:effectLst>
                  <a:glow rad="127000">
                    <a:schemeClr val="accent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2016 жылдан бастап аурухана есебінен оқытылып жатырған резиденттер саны – 12.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kk-KZ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Резидентура бітіріп, 2020 жылда жұмысқа орналасқан резидент саны – 4: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kk-KZ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реаниматолог-анестезиолог - 2, КТ - 1, уролог - 1)</a:t>
            </a:r>
            <a:r>
              <a:rPr lang="kk-KZ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k-KZ" sz="2400" b="1" dirty="0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C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kk-KZ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Оқып жатқан резидент саны – 8: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kk-KZ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реаниматолог-анестезиолог - 2, нейрохирург - 2,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kk-KZ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травматолог - 2, хирург - 1, ангиохирург - 1)</a:t>
            </a:r>
            <a:endParaRPr lang="kk-KZ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29388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B72D9B-605B-4D1F-BD27-59C0A408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317" r="43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rgbClr val="5C83C4">
                <a:alpha val="5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E131AE-F12A-42EB-915B-2614382E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196" y="178385"/>
            <a:ext cx="5643047" cy="778098"/>
          </a:xfrm>
        </p:spPr>
        <p:txBody>
          <a:bodyPr>
            <a:noAutofit/>
          </a:bodyPr>
          <a:lstStyle/>
          <a:p>
            <a:r>
              <a:rPr lang="kk-KZ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0000"/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Санаты бар орта буын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0000"/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0000"/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0000"/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қызметкерлер саны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FF0000"/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8" name="Объект 3">
            <a:extLst>
              <a:ext uri="{FF2B5EF4-FFF2-40B4-BE49-F238E27FC236}">
                <a16:creationId xmlns:a16="http://schemas.microsoft.com/office/drawing/2014/main" id="{7A31D411-33AB-49A4-B543-5DA92ABEB2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6120396"/>
              </p:ext>
            </p:extLst>
          </p:nvPr>
        </p:nvGraphicFramePr>
        <p:xfrm>
          <a:off x="1155032" y="1152893"/>
          <a:ext cx="10096901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BC43A6-C764-4402-9D83-E7266F7B55E6}"/>
              </a:ext>
            </a:extLst>
          </p:cNvPr>
          <p:cNvSpPr/>
          <p:nvPr/>
        </p:nvSpPr>
        <p:spPr>
          <a:xfrm>
            <a:off x="3967510" y="5793489"/>
            <a:ext cx="4743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Санаттары бар мейірбикелер– 185-52,8%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Бала күтімінде отырған мейірбикелер -86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44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F9634047-5328-409B-B57F-2ADC2ACDE361}"/>
              </a:ext>
            </a:extLst>
          </p:cNvPr>
          <p:cNvSpPr txBox="1"/>
          <p:nvPr/>
        </p:nvSpPr>
        <p:spPr>
          <a:xfrm>
            <a:off x="190674" y="1941628"/>
            <a:ext cx="1604540" cy="984856"/>
          </a:xfrm>
          <a:prstGeom prst="rect">
            <a:avLst/>
          </a:prstGeom>
          <a:solidFill>
            <a:schemeClr val="accent1">
              <a:alpha val="57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Ауруханаға қабылданғаны-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10895-32,9%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(2019ж-14361-28,1</a:t>
            </a:r>
            <a:r>
              <a:rPr lang="ru-RU" sz="1200" b="1" i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%)</a:t>
            </a:r>
            <a:endParaRPr lang="ru-RU" sz="1200" b="1" kern="1200" dirty="0">
              <a:solidFill>
                <a:schemeClr val="tx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900" kern="1200" dirty="0">
              <a:solidFill>
                <a:srgbClr val="000058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FA564B-F927-4BB5-8A63-1271A297E7C9}"/>
              </a:ext>
            </a:extLst>
          </p:cNvPr>
          <p:cNvSpPr txBox="1"/>
          <p:nvPr/>
        </p:nvSpPr>
        <p:spPr>
          <a:xfrm>
            <a:off x="440942" y="3059229"/>
            <a:ext cx="1604540" cy="818591"/>
          </a:xfrm>
          <a:prstGeom prst="rect">
            <a:avLst/>
          </a:prstGeom>
          <a:solidFill>
            <a:schemeClr val="accent1">
              <a:alpha val="57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Шұғыл түрде –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9036-82,9%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(2019ж-11511-80,2%)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F14BED-3257-49A2-A4C4-EA7ADC577E78}"/>
              </a:ext>
            </a:extLst>
          </p:cNvPr>
          <p:cNvSpPr txBox="1"/>
          <p:nvPr/>
        </p:nvSpPr>
        <p:spPr>
          <a:xfrm>
            <a:off x="440943" y="4181549"/>
            <a:ext cx="1604540" cy="741826"/>
          </a:xfrm>
          <a:prstGeom prst="rect">
            <a:avLst/>
          </a:prstGeom>
          <a:solidFill>
            <a:schemeClr val="accent1">
              <a:alpha val="56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Жоспарлы түрде –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1859-17,1%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(2019ж-2850-19,8%)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566AE92-BF95-4E2C-B0E4-40FD1985257B}"/>
              </a:ext>
            </a:extLst>
          </p:cNvPr>
          <p:cNvSpPr txBox="1"/>
          <p:nvPr/>
        </p:nvSpPr>
        <p:spPr>
          <a:xfrm>
            <a:off x="2136455" y="1951886"/>
            <a:ext cx="1668157" cy="974597"/>
          </a:xfrm>
          <a:prstGeom prst="rect">
            <a:avLst/>
          </a:prstGeom>
          <a:solidFill>
            <a:schemeClr val="accent1">
              <a:alpha val="56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Кейін қайтарылғандар -22220-67,1%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(2019ж-36803-71,9</a:t>
            </a:r>
            <a:r>
              <a:rPr lang="ru-RU" sz="1200" b="1" i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%)</a:t>
            </a:r>
            <a:endParaRPr lang="kk-KZ" sz="1200" b="1" kern="1200" dirty="0">
              <a:solidFill>
                <a:schemeClr val="tx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E243CD-3861-43BF-9EEB-E898304E6BD0}"/>
              </a:ext>
            </a:extLst>
          </p:cNvPr>
          <p:cNvSpPr txBox="1"/>
          <p:nvPr/>
        </p:nvSpPr>
        <p:spPr>
          <a:xfrm>
            <a:off x="5884340" y="1894397"/>
            <a:ext cx="1668157" cy="992477"/>
          </a:xfrm>
          <a:prstGeom prst="rect">
            <a:avLst/>
          </a:prstGeom>
          <a:solidFill>
            <a:schemeClr val="accent1">
              <a:alpha val="57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Жедел жәрдем-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13695-41,3%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(2019ж-18671-36,5</a:t>
            </a:r>
            <a:r>
              <a:rPr lang="ru-RU" sz="1200" b="1" i="1" kern="1200" dirty="0" smtClean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%)</a:t>
            </a:r>
            <a:endParaRPr lang="ru-RU" sz="1200" b="1" kern="1200" dirty="0">
              <a:solidFill>
                <a:srgbClr val="000058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D16B7B9-480C-4265-AA63-D21C961FAE71}"/>
              </a:ext>
            </a:extLst>
          </p:cNvPr>
          <p:cNvSpPr txBox="1"/>
          <p:nvPr/>
        </p:nvSpPr>
        <p:spPr>
          <a:xfrm>
            <a:off x="6104757" y="3025935"/>
            <a:ext cx="1440436" cy="890883"/>
          </a:xfrm>
          <a:prstGeom prst="rect">
            <a:avLst/>
          </a:prstGeom>
          <a:solidFill>
            <a:schemeClr val="accent1">
              <a:alpha val="57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Қабылданғаны-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4510-32,9%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(2019ж-5925-31,7</a:t>
            </a:r>
            <a:r>
              <a:rPr lang="ru-RU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%)</a:t>
            </a:r>
            <a:endParaRPr lang="kk-KZ" sz="1200" b="1" kern="1200" dirty="0">
              <a:solidFill>
                <a:schemeClr val="tx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2BDDA6-AB70-4CC8-AD04-0B41CFAE1627}"/>
              </a:ext>
            </a:extLst>
          </p:cNvPr>
          <p:cNvSpPr txBox="1"/>
          <p:nvPr/>
        </p:nvSpPr>
        <p:spPr>
          <a:xfrm>
            <a:off x="6134609" y="4048370"/>
            <a:ext cx="1410584" cy="917579"/>
          </a:xfrm>
          <a:prstGeom prst="rect">
            <a:avLst/>
          </a:prstGeom>
          <a:solidFill>
            <a:schemeClr val="accent1">
              <a:alpha val="56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Қайтарылғаны-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9185-67,1%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(2019ж-12746-68,3%)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A60994-FF83-49B8-86A1-0628E9B8A78C}"/>
              </a:ext>
            </a:extLst>
          </p:cNvPr>
          <p:cNvSpPr txBox="1"/>
          <p:nvPr/>
        </p:nvSpPr>
        <p:spPr>
          <a:xfrm>
            <a:off x="7959564" y="1894397"/>
            <a:ext cx="1668157" cy="982782"/>
          </a:xfrm>
          <a:prstGeom prst="rect">
            <a:avLst/>
          </a:prstGeom>
          <a:solidFill>
            <a:schemeClr val="accent1">
              <a:alpha val="56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Өздері келгендер-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13155-39,7%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(2019ж-24276-47,4</a:t>
            </a:r>
            <a:r>
              <a:rPr lang="ru-RU" sz="1200" b="1" i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%)</a:t>
            </a:r>
            <a:endParaRPr lang="kk-KZ" sz="1200" b="1" kern="1200" dirty="0">
              <a:solidFill>
                <a:schemeClr val="tx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7F4364-45AC-486B-AC97-49F38B201EBB}"/>
              </a:ext>
            </a:extLst>
          </p:cNvPr>
          <p:cNvSpPr txBox="1"/>
          <p:nvPr/>
        </p:nvSpPr>
        <p:spPr>
          <a:xfrm>
            <a:off x="8138160" y="3021219"/>
            <a:ext cx="1489561" cy="900314"/>
          </a:xfrm>
          <a:prstGeom prst="rect">
            <a:avLst/>
          </a:prstGeom>
          <a:solidFill>
            <a:schemeClr val="accent1">
              <a:alpha val="57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Қабылданғаны—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2630-20%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(2019ж-3763-15,5%)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76DE62-D8B9-47A8-B488-C49C12D387BB}"/>
              </a:ext>
            </a:extLst>
          </p:cNvPr>
          <p:cNvSpPr txBox="1"/>
          <p:nvPr/>
        </p:nvSpPr>
        <p:spPr>
          <a:xfrm>
            <a:off x="8171284" y="4048370"/>
            <a:ext cx="1456438" cy="917579"/>
          </a:xfrm>
          <a:prstGeom prst="rect">
            <a:avLst/>
          </a:prstGeom>
          <a:solidFill>
            <a:schemeClr val="accent1">
              <a:alpha val="57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Қайтарылғаны-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10525-80%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(2019ж-20513-84,4</a:t>
            </a:r>
            <a:r>
              <a:rPr lang="kk-KZ" sz="1200" b="1" kern="1200" dirty="0" smtClean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%)</a:t>
            </a:r>
            <a:endParaRPr lang="ru-RU" sz="900" b="1" kern="1200" dirty="0">
              <a:solidFill>
                <a:srgbClr val="000058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3602E1-5FE7-4EB6-A3EC-B7823DAA7F36}"/>
              </a:ext>
            </a:extLst>
          </p:cNvPr>
          <p:cNvSpPr txBox="1"/>
          <p:nvPr/>
        </p:nvSpPr>
        <p:spPr>
          <a:xfrm>
            <a:off x="10042094" y="1905895"/>
            <a:ext cx="1668157" cy="982783"/>
          </a:xfrm>
          <a:prstGeom prst="rect">
            <a:avLst/>
          </a:prstGeom>
          <a:solidFill>
            <a:schemeClr val="accent1">
              <a:alpha val="56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Басқалары-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6265-18,9%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(2019ж-8217-16,1</a:t>
            </a:r>
            <a:r>
              <a:rPr lang="ru-RU" sz="1200" b="1" i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%)</a:t>
            </a:r>
            <a:endParaRPr lang="kk-KZ" sz="1200" b="1" kern="1200" dirty="0">
              <a:solidFill>
                <a:schemeClr val="tx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9CDEDD-D6F3-4DF6-B5A6-D5E2980CB5C8}"/>
              </a:ext>
            </a:extLst>
          </p:cNvPr>
          <p:cNvSpPr txBox="1"/>
          <p:nvPr/>
        </p:nvSpPr>
        <p:spPr>
          <a:xfrm>
            <a:off x="10220688" y="3020230"/>
            <a:ext cx="1489563" cy="896588"/>
          </a:xfrm>
          <a:prstGeom prst="rect">
            <a:avLst/>
          </a:prstGeom>
          <a:solidFill>
            <a:schemeClr val="accent1">
              <a:alpha val="57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Қабылданғаны-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3755-59,9%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(2019ж-4673-56,9%)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8B1825-1E12-4C75-962E-A9F995B1C9B7}"/>
              </a:ext>
            </a:extLst>
          </p:cNvPr>
          <p:cNvSpPr txBox="1"/>
          <p:nvPr/>
        </p:nvSpPr>
        <p:spPr>
          <a:xfrm>
            <a:off x="10220688" y="4048370"/>
            <a:ext cx="1489562" cy="917579"/>
          </a:xfrm>
          <a:prstGeom prst="rect">
            <a:avLst/>
          </a:prstGeom>
          <a:solidFill>
            <a:schemeClr val="accent1">
              <a:alpha val="57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Қайтарылғаны-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imes New Roman" pitchFamily="18" charset="0"/>
                <a:cs typeface="Times New Roman" pitchFamily="18" charset="0"/>
              </a:rPr>
              <a:t>2510-40,1%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k-KZ" sz="1200" b="1" kern="1200" dirty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(2019ж-3544-43,1</a:t>
            </a:r>
            <a:r>
              <a:rPr lang="kk-KZ" sz="1200" b="1" kern="1200" dirty="0" smtClean="0">
                <a:solidFill>
                  <a:schemeClr val="tx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%)</a:t>
            </a:r>
            <a:endParaRPr lang="ru-RU" sz="900" b="1" kern="1200" dirty="0">
              <a:solidFill>
                <a:srgbClr val="000058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Стрелка вправо 4">
            <a:extLst>
              <a:ext uri="{FF2B5EF4-FFF2-40B4-BE49-F238E27FC236}">
                <a16:creationId xmlns:a16="http://schemas.microsoft.com/office/drawing/2014/main" id="{BB520BE5-1556-40F5-8DB9-957A3DAB586C}"/>
              </a:ext>
            </a:extLst>
          </p:cNvPr>
          <p:cNvSpPr/>
          <p:nvPr/>
        </p:nvSpPr>
        <p:spPr>
          <a:xfrm>
            <a:off x="1167235" y="4913145"/>
            <a:ext cx="2914923" cy="694165"/>
          </a:xfrm>
          <a:prstGeom prst="rightArrow">
            <a:avLst/>
          </a:prstGeom>
          <a:solidFill>
            <a:srgbClr val="00B050">
              <a:alpha val="7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Жеңіл дәрежеде - 24079</a:t>
            </a:r>
            <a:endParaRPr lang="ru-RU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Стрелка вправо 5">
            <a:extLst>
              <a:ext uri="{FF2B5EF4-FFF2-40B4-BE49-F238E27FC236}">
                <a16:creationId xmlns:a16="http://schemas.microsoft.com/office/drawing/2014/main" id="{D2D505FD-2C0C-4B2E-B729-A347BD385FE8}"/>
              </a:ext>
            </a:extLst>
          </p:cNvPr>
          <p:cNvSpPr/>
          <p:nvPr/>
        </p:nvSpPr>
        <p:spPr>
          <a:xfrm>
            <a:off x="1471773" y="5547481"/>
            <a:ext cx="2914923" cy="585402"/>
          </a:xfrm>
          <a:prstGeom prst="rightArrow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Орташа дәрежеде -8539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Стрелка вправо 7">
            <a:extLst>
              <a:ext uri="{FF2B5EF4-FFF2-40B4-BE49-F238E27FC236}">
                <a16:creationId xmlns:a16="http://schemas.microsoft.com/office/drawing/2014/main" id="{022EC9D8-1FD6-45DA-A44C-D90C14EAEE53}"/>
              </a:ext>
            </a:extLst>
          </p:cNvPr>
          <p:cNvSpPr/>
          <p:nvPr/>
        </p:nvSpPr>
        <p:spPr>
          <a:xfrm>
            <a:off x="1755410" y="6181817"/>
            <a:ext cx="3060526" cy="567125"/>
          </a:xfrm>
          <a:prstGeom prst="rightArrow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Ауыр дәрежеде - 497</a:t>
            </a:r>
            <a:endParaRPr lang="ru-RU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Шестиугольник 1"/>
          <p:cNvSpPr/>
          <p:nvPr/>
        </p:nvSpPr>
        <p:spPr>
          <a:xfrm>
            <a:off x="2136455" y="219075"/>
            <a:ext cx="8560120" cy="1088217"/>
          </a:xfrm>
          <a:prstGeom prst="hexagon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32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Жалпы қаралғаны</a:t>
            </a:r>
            <a:r>
              <a:rPr lang="kk-KZ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33115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51164)</a:t>
            </a:r>
            <a:endParaRPr lang="kk-KZ" sz="1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b="1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Оның ішінде травм.пунктке</a:t>
            </a:r>
            <a:r>
              <a:rPr lang="en-US" b="1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2572</a:t>
            </a:r>
            <a:r>
              <a:rPr lang="kk-KZ" b="1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(16079</a:t>
            </a:r>
            <a:r>
              <a:rPr lang="kk-KZ" b="1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k-KZ" b="1" i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581650" y="5022772"/>
            <a:ext cx="6128600" cy="1798043"/>
          </a:xfrm>
          <a:prstGeom prst="round2Diag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kk-KZ" sz="1600" b="1" dirty="0">
                <a:solidFill>
                  <a:srgbClr val="002060"/>
                </a:solidFill>
                <a:effectLst>
                  <a:glow rad="127000">
                    <a:srgbClr val="FFC000"/>
                  </a:glow>
                </a:effectLst>
                <a:latin typeface="Times New Roman" pitchFamily="18" charset="0"/>
                <a:cs typeface="Times New Roman" pitchFamily="18" charset="0"/>
              </a:rPr>
              <a:t>ҚР ДСМ №761 бұйрығы бойынша динамикалық бақылау палатасы қабылдау бөлімшесінде жұмыс жасады</a:t>
            </a:r>
            <a:r>
              <a:rPr lang="kk-KZ" sz="1600" b="1" dirty="0" smtClean="0">
                <a:solidFill>
                  <a:srgbClr val="002060"/>
                </a:solidFill>
                <a:effectLst>
                  <a:glow rad="127000">
                    <a:srgbClr val="FFC000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dirty="0" smtClean="0">
                <a:solidFill>
                  <a:srgbClr val="002060"/>
                </a:solidFill>
                <a:effectLst>
                  <a:glow rad="127000">
                    <a:srgbClr val="FFC000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600" b="1" dirty="0" smtClean="0">
                <a:solidFill>
                  <a:srgbClr val="002060"/>
                </a:solidFill>
                <a:effectLst>
                  <a:glow rad="127000">
                    <a:srgbClr val="FFC000"/>
                  </a:glow>
                </a:effectLst>
                <a:latin typeface="Times New Roman" pitchFamily="18" charset="0"/>
                <a:cs typeface="Times New Roman" pitchFamily="18" charset="0"/>
              </a:rPr>
              <a:t>Барлық </a:t>
            </a:r>
            <a:r>
              <a:rPr lang="kk-KZ" sz="1600" b="1" dirty="0">
                <a:solidFill>
                  <a:srgbClr val="002060"/>
                </a:solidFill>
                <a:effectLst>
                  <a:glow rad="127000">
                    <a:srgbClr val="FFC000"/>
                  </a:glow>
                </a:effectLst>
                <a:latin typeface="Times New Roman" pitchFamily="18" charset="0"/>
                <a:cs typeface="Times New Roman" pitchFamily="18" charset="0"/>
              </a:rPr>
              <a:t>ауруханаға келген науқастар тіркеліп тәулік бойғы стационарда емделуге көрсеткіші жоқ науқастар динамикалық бақылауда болып,</a:t>
            </a:r>
            <a:r>
              <a:rPr lang="en-US" sz="1600" b="1" dirty="0">
                <a:solidFill>
                  <a:srgbClr val="002060"/>
                </a:solidFill>
                <a:effectLst>
                  <a:glow rad="127000">
                    <a:srgbClr val="FFC000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600" b="1" dirty="0">
                <a:solidFill>
                  <a:srgbClr val="002060"/>
                </a:solidFill>
                <a:effectLst>
                  <a:glow rad="127000">
                    <a:srgbClr val="FFC000"/>
                  </a:glow>
                </a:effectLst>
                <a:latin typeface="Times New Roman" pitchFamily="18" charset="0"/>
                <a:cs typeface="Times New Roman" pitchFamily="18" charset="0"/>
              </a:rPr>
              <a:t>мамандардың кеңесін алып тіркелген мекемелеріне қайтарылды</a:t>
            </a:r>
            <a:endParaRPr lang="ru-RU" sz="1600" b="1" dirty="0">
              <a:solidFill>
                <a:srgbClr val="002060"/>
              </a:solidFill>
              <a:effectLst>
                <a:glow rad="127000">
                  <a:srgbClr val="FFC000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90674" y="2926483"/>
            <a:ext cx="0" cy="1811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90674" y="4738255"/>
            <a:ext cx="2502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endCxn id="54" idx="1"/>
          </p:cNvCxnSpPr>
          <p:nvPr/>
        </p:nvCxnSpPr>
        <p:spPr>
          <a:xfrm>
            <a:off x="190674" y="3458095"/>
            <a:ext cx="250268" cy="104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endCxn id="50" idx="0"/>
          </p:cNvCxnSpPr>
          <p:nvPr/>
        </p:nvCxnSpPr>
        <p:spPr>
          <a:xfrm>
            <a:off x="2959331" y="1604356"/>
            <a:ext cx="11203" cy="3475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345084" y="1307292"/>
            <a:ext cx="0" cy="3053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167235" y="1604356"/>
            <a:ext cx="4161223" cy="83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167235" y="1612669"/>
            <a:ext cx="0" cy="3187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328458" y="1604356"/>
            <a:ext cx="5303520" cy="83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631978" y="1604356"/>
            <a:ext cx="0" cy="2584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736676" y="1604356"/>
            <a:ext cx="0" cy="2584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783185" y="1637899"/>
            <a:ext cx="16626" cy="313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884340" y="2877179"/>
            <a:ext cx="0" cy="1675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884340" y="4552462"/>
            <a:ext cx="2204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endCxn id="46" idx="1"/>
          </p:cNvCxnSpPr>
          <p:nvPr/>
        </p:nvCxnSpPr>
        <p:spPr>
          <a:xfrm>
            <a:off x="5884340" y="3468524"/>
            <a:ext cx="220417" cy="2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7959564" y="2877179"/>
            <a:ext cx="7306" cy="1675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7952260" y="4552462"/>
            <a:ext cx="2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7966870" y="3468524"/>
            <a:ext cx="1712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0042094" y="2886874"/>
            <a:ext cx="0" cy="1665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0042094" y="4552462"/>
            <a:ext cx="1785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V="1">
            <a:off x="10042094" y="3566160"/>
            <a:ext cx="178594" cy="83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20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3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2C15DD7-05B3-45F1-9683-BE869BE08372}"/>
              </a:ext>
            </a:extLst>
          </p:cNvPr>
          <p:cNvGrpSpPr/>
          <p:nvPr/>
        </p:nvGrpSpPr>
        <p:grpSpPr>
          <a:xfrm>
            <a:off x="2234064" y="2648275"/>
            <a:ext cx="2842704" cy="2057943"/>
            <a:chOff x="2570947" y="2484646"/>
            <a:chExt cx="2842704" cy="2057943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E938DE28-9FD0-4E95-8E86-828C612301E8}"/>
                </a:ext>
              </a:extLst>
            </p:cNvPr>
            <p:cNvSpPr/>
            <p:nvPr/>
          </p:nvSpPr>
          <p:spPr>
            <a:xfrm>
              <a:off x="2609753" y="2484646"/>
              <a:ext cx="2803898" cy="1961386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35000">
                  <a:srgbClr val="FFC000"/>
                </a:gs>
                <a:gs pos="100000">
                  <a:srgbClr val="DC527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DC527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</p:sp>
        <p:sp>
          <p:nvSpPr>
            <p:cNvPr id="105" name="Прямоугольник: скругленные углы 4">
              <a:extLst>
                <a:ext uri="{FF2B5EF4-FFF2-40B4-BE49-F238E27FC236}">
                  <a16:creationId xmlns:a16="http://schemas.microsoft.com/office/drawing/2014/main" id="{7F954CF4-799B-4DA4-8C2F-FE5961B7050E}"/>
                </a:ext>
              </a:extLst>
            </p:cNvPr>
            <p:cNvSpPr txBox="1"/>
            <p:nvPr/>
          </p:nvSpPr>
          <p:spPr>
            <a:xfrm>
              <a:off x="2570947" y="2696097"/>
              <a:ext cx="2689004" cy="1846492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chemeClr val="bg2"/>
              </a:glow>
            </a:effectLst>
            <a:scene3d>
              <a:camera prst="orthographicFront"/>
              <a:lightRig rig="flat" dir="t"/>
            </a:scene3d>
            <a:sp3d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2400" b="1" i="1" u="none" strike="noStrike" kern="1200" cap="all" spc="0" normalizeH="0" baseline="0" noProof="0" dirty="0">
                  <a:ln w="9000" cmpd="sng">
                    <a:solidFill>
                      <a:srgbClr val="00458B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00458B">
                          <a:shade val="20000"/>
                          <a:satMod val="245000"/>
                        </a:srgbClr>
                      </a:gs>
                      <a:gs pos="43000">
                        <a:srgbClr val="00458B">
                          <a:satMod val="255000"/>
                        </a:srgbClr>
                      </a:gs>
                      <a:gs pos="48000">
                        <a:srgbClr val="00458B">
                          <a:shade val="85000"/>
                          <a:satMod val="255000"/>
                        </a:srgbClr>
                      </a:gs>
                      <a:gs pos="100000">
                        <a:srgbClr val="00458B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Травм.пункт</a:t>
              </a:r>
              <a:r>
                <a:rPr kumimoji="0" lang="kk-KZ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5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12572</a:t>
              </a:r>
              <a:endParaRPr kumimoji="0" lang="kk-KZ" sz="2800" b="1" i="1" u="none" strike="noStrike" kern="1200" cap="none" spc="0" normalizeH="0" baseline="0" noProof="0" dirty="0">
                <a:ln>
                  <a:noFill/>
                </a:ln>
                <a:solidFill>
                  <a:srgbClr val="00458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(16079-2019ж)</a:t>
              </a:r>
              <a:endParaRPr kumimoji="0" lang="kk-KZ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5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873D11B-A845-432C-9E35-6B62E001B54F}"/>
              </a:ext>
            </a:extLst>
          </p:cNvPr>
          <p:cNvGrpSpPr/>
          <p:nvPr/>
        </p:nvGrpSpPr>
        <p:grpSpPr>
          <a:xfrm>
            <a:off x="1647398" y="1066611"/>
            <a:ext cx="2194557" cy="1097278"/>
            <a:chOff x="1647398" y="1066611"/>
            <a:chExt cx="2194557" cy="1097278"/>
          </a:xfrm>
        </p:grpSpPr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18A69FEC-2598-4C37-B093-0591738FB55A}"/>
                </a:ext>
              </a:extLst>
            </p:cNvPr>
            <p:cNvSpPr/>
            <p:nvPr/>
          </p:nvSpPr>
          <p:spPr>
            <a:xfrm>
              <a:off x="1647398" y="1066611"/>
              <a:ext cx="2194557" cy="1097278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DC5270">
                    <a:tint val="50000"/>
                    <a:satMod val="300000"/>
                  </a:srgbClr>
                </a:gs>
                <a:gs pos="35000">
                  <a:srgbClr val="DC5270">
                    <a:tint val="37000"/>
                    <a:satMod val="300000"/>
                  </a:srgbClr>
                </a:gs>
                <a:gs pos="100000">
                  <a:srgbClr val="DC527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DC527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</p:sp>
        <p:sp>
          <p:nvSpPr>
            <p:cNvPr id="101" name="Прямоугольник: скругленные углы 8">
              <a:extLst>
                <a:ext uri="{FF2B5EF4-FFF2-40B4-BE49-F238E27FC236}">
                  <a16:creationId xmlns:a16="http://schemas.microsoft.com/office/drawing/2014/main" id="{A13B8AC9-897C-4BEF-AAE9-46226D5AD9B6}"/>
                </a:ext>
              </a:extLst>
            </p:cNvPr>
            <p:cNvSpPr txBox="1"/>
            <p:nvPr/>
          </p:nvSpPr>
          <p:spPr>
            <a:xfrm>
              <a:off x="1669909" y="1089123"/>
              <a:ext cx="2130281" cy="103300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Ауруханаға қабылданғаны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521-4,1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%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(656-4,5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%)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471DD5F8-E49C-4268-8059-C868F36AF9CD}"/>
              </a:ext>
            </a:extLst>
          </p:cNvPr>
          <p:cNvSpPr/>
          <p:nvPr/>
        </p:nvSpPr>
        <p:spPr>
          <a:xfrm>
            <a:off x="1459891" y="5119822"/>
            <a:ext cx="2194557" cy="1097278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DC5270">
                  <a:tint val="50000"/>
                  <a:satMod val="300000"/>
                </a:srgbClr>
              </a:gs>
              <a:gs pos="35000">
                <a:srgbClr val="DC5270">
                  <a:tint val="37000"/>
                  <a:satMod val="300000"/>
                </a:srgbClr>
              </a:gs>
              <a:gs pos="100000">
                <a:srgbClr val="DC527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C527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</p:sp>
      <p:sp>
        <p:nvSpPr>
          <p:cNvPr id="97" name="Прямоугольник: скругленные углы 12">
            <a:extLst>
              <a:ext uri="{FF2B5EF4-FFF2-40B4-BE49-F238E27FC236}">
                <a16:creationId xmlns:a16="http://schemas.microsoft.com/office/drawing/2014/main" id="{5D2693E8-50D8-46A9-AFE0-D2B2CA3C6435}"/>
              </a:ext>
            </a:extLst>
          </p:cNvPr>
          <p:cNvSpPr txBox="1"/>
          <p:nvPr/>
        </p:nvSpPr>
        <p:spPr>
          <a:xfrm>
            <a:off x="1578654" y="5171211"/>
            <a:ext cx="2130281" cy="10330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1" i="0" u="none" strike="noStrike" kern="1200" cap="none" spc="0" normalizeH="0" baseline="0" noProof="0" dirty="0">
                <a:ln>
                  <a:noFill/>
                </a:ln>
                <a:solidFill>
                  <a:srgbClr val="00458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Кейін қайтарылғандар</a:t>
            </a:r>
          </a:p>
          <a:p>
            <a:pPr marL="0" marR="0" lvl="0" indent="0" algn="ctr" defTabSz="7112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1" i="0" u="none" strike="noStrike" kern="1200" cap="none" spc="0" normalizeH="0" baseline="0" noProof="0" dirty="0">
                <a:ln>
                  <a:noFill/>
                </a:ln>
                <a:solidFill>
                  <a:srgbClr val="00458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8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12051</a:t>
            </a:r>
            <a:r>
              <a:rPr kumimoji="0" lang="kk-KZ" sz="1600" b="1" i="0" u="none" strike="noStrike" kern="1200" cap="none" spc="0" normalizeH="0" baseline="0" noProof="0" dirty="0">
                <a:ln>
                  <a:noFill/>
                </a:ln>
                <a:solidFill>
                  <a:srgbClr val="00458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-95,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58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58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%</a:t>
            </a:r>
          </a:p>
          <a:p>
            <a:pPr marL="0" marR="0" lvl="0" indent="0" algn="ctr" defTabSz="7112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(15423-95,5%)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6D388C3-2595-4BFD-B719-8B5B00CE91F5}"/>
              </a:ext>
            </a:extLst>
          </p:cNvPr>
          <p:cNvGrpSpPr/>
          <p:nvPr/>
        </p:nvGrpSpPr>
        <p:grpSpPr>
          <a:xfrm>
            <a:off x="4997813" y="1173747"/>
            <a:ext cx="2258672" cy="1122892"/>
            <a:chOff x="2995726" y="3212978"/>
            <a:chExt cx="2258672" cy="1122892"/>
          </a:xfrm>
          <a:scene3d>
            <a:camera prst="orthographicFront"/>
            <a:lightRig rig="flat" dir="t"/>
          </a:scene3d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E52B39DB-9E35-4D2A-8B9B-FCBF7DC2DECA}"/>
                </a:ext>
              </a:extLst>
            </p:cNvPr>
            <p:cNvSpPr/>
            <p:nvPr/>
          </p:nvSpPr>
          <p:spPr>
            <a:xfrm>
              <a:off x="3059841" y="3212978"/>
              <a:ext cx="2194557" cy="1097278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DC5270">
                    <a:tint val="50000"/>
                    <a:satMod val="300000"/>
                  </a:srgbClr>
                </a:gs>
                <a:gs pos="35000">
                  <a:srgbClr val="DC5270">
                    <a:tint val="37000"/>
                    <a:satMod val="300000"/>
                  </a:srgbClr>
                </a:gs>
                <a:gs pos="100000">
                  <a:srgbClr val="DC527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93" name="Прямоугольник: скругленные углы 16">
              <a:extLst>
                <a:ext uri="{FF2B5EF4-FFF2-40B4-BE49-F238E27FC236}">
                  <a16:creationId xmlns:a16="http://schemas.microsoft.com/office/drawing/2014/main" id="{B1845617-F166-4ADD-930A-76036E67457D}"/>
                </a:ext>
              </a:extLst>
            </p:cNvPr>
            <p:cNvSpPr txBox="1"/>
            <p:nvPr/>
          </p:nvSpPr>
          <p:spPr>
            <a:xfrm>
              <a:off x="2995726" y="3302868"/>
              <a:ext cx="2130281" cy="103300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Жедел жәрдем-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2940-36,7%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(5900-33,8%) 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329043B7-8043-4758-895A-30BF3947EC63}"/>
              </a:ext>
            </a:extLst>
          </p:cNvPr>
          <p:cNvGrpSpPr/>
          <p:nvPr/>
        </p:nvGrpSpPr>
        <p:grpSpPr>
          <a:xfrm>
            <a:off x="7695698" y="135357"/>
            <a:ext cx="2194557" cy="1097278"/>
            <a:chOff x="6762016" y="1933957"/>
            <a:chExt cx="2194557" cy="1097278"/>
          </a:xfrm>
          <a:noFill/>
          <a:scene3d>
            <a:camera prst="orthographicFront"/>
            <a:lightRig rig="flat" dir="t"/>
          </a:scene3d>
        </p:grpSpPr>
        <p:sp>
          <p:nvSpPr>
            <p:cNvPr id="88" name="Прямоугольник: скругленные углы 87">
              <a:extLst>
                <a:ext uri="{FF2B5EF4-FFF2-40B4-BE49-F238E27FC236}">
                  <a16:creationId xmlns:a16="http://schemas.microsoft.com/office/drawing/2014/main" id="{58652143-E799-4FAB-A278-ED19EE7EFF39}"/>
                </a:ext>
              </a:extLst>
            </p:cNvPr>
            <p:cNvSpPr/>
            <p:nvPr/>
          </p:nvSpPr>
          <p:spPr>
            <a:xfrm>
              <a:off x="6762016" y="1933957"/>
              <a:ext cx="2194557" cy="1097278"/>
            </a:xfrm>
            <a:prstGeom prst="roundRect">
              <a:avLst>
                <a:gd name="adj" fmla="val 10000"/>
              </a:avLst>
            </a:prstGeom>
            <a:grpFill/>
            <a:ln w="9525" cap="flat" cmpd="sng" algn="ctr">
              <a:solidFill>
                <a:srgbClr val="DC527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89" name="Прямоугольник: скругленные углы 20">
              <a:extLst>
                <a:ext uri="{FF2B5EF4-FFF2-40B4-BE49-F238E27FC236}">
                  <a16:creationId xmlns:a16="http://schemas.microsoft.com/office/drawing/2014/main" id="{5FAC6B56-0B26-4A98-A538-8BCA7A4B4FCF}"/>
                </a:ext>
              </a:extLst>
            </p:cNvPr>
            <p:cNvSpPr txBox="1"/>
            <p:nvPr/>
          </p:nvSpPr>
          <p:spPr>
            <a:xfrm>
              <a:off x="6794154" y="1966095"/>
              <a:ext cx="2130281" cy="1033002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Қабылданғаны-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305-10,3%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(600-10,2%)</a:t>
              </a: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8B6511BF-5C39-43C0-8B8C-838C36828804}"/>
              </a:ext>
            </a:extLst>
          </p:cNvPr>
          <p:cNvGrpSpPr/>
          <p:nvPr/>
        </p:nvGrpSpPr>
        <p:grpSpPr>
          <a:xfrm>
            <a:off x="7714950" y="1820739"/>
            <a:ext cx="2194557" cy="1097278"/>
            <a:chOff x="6762016" y="3195828"/>
            <a:chExt cx="2194557" cy="1097278"/>
          </a:xfrm>
          <a:noFill/>
          <a:scene3d>
            <a:camera prst="orthographicFront"/>
            <a:lightRig rig="flat" dir="t"/>
          </a:scene3d>
        </p:grpSpPr>
        <p:sp>
          <p:nvSpPr>
            <p:cNvPr id="84" name="Прямоугольник: скругленные углы 83">
              <a:extLst>
                <a:ext uri="{FF2B5EF4-FFF2-40B4-BE49-F238E27FC236}">
                  <a16:creationId xmlns:a16="http://schemas.microsoft.com/office/drawing/2014/main" id="{966C45C5-F010-4660-871B-4D0BD09DFA3E}"/>
                </a:ext>
              </a:extLst>
            </p:cNvPr>
            <p:cNvSpPr/>
            <p:nvPr/>
          </p:nvSpPr>
          <p:spPr>
            <a:xfrm>
              <a:off x="6762016" y="3195828"/>
              <a:ext cx="2194557" cy="1097278"/>
            </a:xfrm>
            <a:prstGeom prst="roundRect">
              <a:avLst>
                <a:gd name="adj" fmla="val 10000"/>
              </a:avLst>
            </a:prstGeom>
            <a:grpFill/>
            <a:ln w="9525" cap="flat" cmpd="sng" algn="ctr">
              <a:solidFill>
                <a:srgbClr val="DC527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85" name="Прямоугольник: скругленные углы 24">
              <a:extLst>
                <a:ext uri="{FF2B5EF4-FFF2-40B4-BE49-F238E27FC236}">
                  <a16:creationId xmlns:a16="http://schemas.microsoft.com/office/drawing/2014/main" id="{D2B05E5D-A460-431F-9363-8E11B73FFAB9}"/>
                </a:ext>
              </a:extLst>
            </p:cNvPr>
            <p:cNvSpPr txBox="1"/>
            <p:nvPr/>
          </p:nvSpPr>
          <p:spPr>
            <a:xfrm>
              <a:off x="6794154" y="3227966"/>
              <a:ext cx="2130281" cy="1033002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Қайтарылғаны-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2635-89,6%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(5300-89,8%)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517C8619-1209-461D-B508-E695DB3B9781}"/>
              </a:ext>
            </a:extLst>
          </p:cNvPr>
          <p:cNvGrpSpPr/>
          <p:nvPr/>
        </p:nvGrpSpPr>
        <p:grpSpPr>
          <a:xfrm>
            <a:off x="5017413" y="5105031"/>
            <a:ext cx="2194557" cy="1097278"/>
            <a:chOff x="1619662" y="5373213"/>
            <a:chExt cx="2194557" cy="1097278"/>
          </a:xfrm>
          <a:scene3d>
            <a:camera prst="orthographicFront"/>
            <a:lightRig rig="flat" dir="t"/>
          </a:scene3d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41EBBA2A-101E-45F6-8989-BB61A4CFF2F7}"/>
                </a:ext>
              </a:extLst>
            </p:cNvPr>
            <p:cNvSpPr/>
            <p:nvPr/>
          </p:nvSpPr>
          <p:spPr>
            <a:xfrm>
              <a:off x="1619662" y="5373213"/>
              <a:ext cx="2194557" cy="1097278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DC5270">
                    <a:tint val="50000"/>
                    <a:satMod val="300000"/>
                  </a:srgbClr>
                </a:gs>
                <a:gs pos="35000">
                  <a:srgbClr val="DC5270">
                    <a:tint val="37000"/>
                    <a:satMod val="300000"/>
                  </a:srgbClr>
                </a:gs>
                <a:gs pos="100000">
                  <a:srgbClr val="DC527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DC527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81" name="Прямоугольник: скругленные углы 28">
              <a:extLst>
                <a:ext uri="{FF2B5EF4-FFF2-40B4-BE49-F238E27FC236}">
                  <a16:creationId xmlns:a16="http://schemas.microsoft.com/office/drawing/2014/main" id="{A8E9690C-685D-4255-AC8D-4D551E034EDD}"/>
                </a:ext>
              </a:extLst>
            </p:cNvPr>
            <p:cNvSpPr txBox="1"/>
            <p:nvPr/>
          </p:nvSpPr>
          <p:spPr>
            <a:xfrm>
              <a:off x="1651800" y="5405351"/>
              <a:ext cx="2130281" cy="103300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Өздері келгендер-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9632</a:t>
              </a: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76,6</a:t>
              </a: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%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(10179-66,2%)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533A7611-A560-4786-A712-A93117F2F48F}"/>
              </a:ext>
            </a:extLst>
          </p:cNvPr>
          <p:cNvGrpSpPr/>
          <p:nvPr/>
        </p:nvGrpSpPr>
        <p:grpSpPr>
          <a:xfrm>
            <a:off x="7733295" y="3860923"/>
            <a:ext cx="2194557" cy="1097278"/>
            <a:chOff x="6732236" y="4437114"/>
            <a:chExt cx="2194557" cy="1097278"/>
          </a:xfrm>
          <a:noFill/>
          <a:scene3d>
            <a:camera prst="orthographicFront"/>
            <a:lightRig rig="flat" dir="t"/>
          </a:scene3d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83D02620-73E7-4CE4-BE7B-F81A5C03C10F}"/>
                </a:ext>
              </a:extLst>
            </p:cNvPr>
            <p:cNvSpPr/>
            <p:nvPr/>
          </p:nvSpPr>
          <p:spPr>
            <a:xfrm>
              <a:off x="6732236" y="4437114"/>
              <a:ext cx="2194557" cy="1097278"/>
            </a:xfrm>
            <a:prstGeom prst="roundRect">
              <a:avLst>
                <a:gd name="adj" fmla="val 10000"/>
              </a:avLst>
            </a:prstGeom>
            <a:grpFill/>
            <a:ln w="9525" cap="flat" cmpd="sng" algn="ctr">
              <a:solidFill>
                <a:srgbClr val="DC527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77" name="Прямоугольник: скругленные углы 32">
              <a:extLst>
                <a:ext uri="{FF2B5EF4-FFF2-40B4-BE49-F238E27FC236}">
                  <a16:creationId xmlns:a16="http://schemas.microsoft.com/office/drawing/2014/main" id="{2BDB9D99-F88D-42FB-83DD-476F8DEFB8E5}"/>
                </a:ext>
              </a:extLst>
            </p:cNvPr>
            <p:cNvSpPr txBox="1"/>
            <p:nvPr/>
          </p:nvSpPr>
          <p:spPr>
            <a:xfrm>
              <a:off x="6764374" y="4469252"/>
              <a:ext cx="2130281" cy="1033002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Қабылданғаны-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185-2,5%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(300-2,9%)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5314914C-76C5-4A8D-A2C6-CEDB77D674D7}"/>
              </a:ext>
            </a:extLst>
          </p:cNvPr>
          <p:cNvGrpSpPr/>
          <p:nvPr/>
        </p:nvGrpSpPr>
        <p:grpSpPr>
          <a:xfrm>
            <a:off x="7772701" y="5326258"/>
            <a:ext cx="2194557" cy="1097278"/>
            <a:chOff x="6762016" y="5719569"/>
            <a:chExt cx="2194557" cy="1097278"/>
          </a:xfrm>
          <a:noFill/>
          <a:scene3d>
            <a:camera prst="orthographicFront"/>
            <a:lightRig rig="flat" dir="t"/>
          </a:scene3d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AFB304F1-8E8C-4E6C-88B6-DB8694FB38BF}"/>
                </a:ext>
              </a:extLst>
            </p:cNvPr>
            <p:cNvSpPr/>
            <p:nvPr/>
          </p:nvSpPr>
          <p:spPr>
            <a:xfrm>
              <a:off x="6762016" y="5719569"/>
              <a:ext cx="2194557" cy="1097278"/>
            </a:xfrm>
            <a:prstGeom prst="roundRect">
              <a:avLst>
                <a:gd name="adj" fmla="val 10000"/>
              </a:avLst>
            </a:prstGeom>
            <a:grpFill/>
            <a:ln w="9525" cap="flat" cmpd="sng" algn="ctr">
              <a:solidFill>
                <a:srgbClr val="DC527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73" name="Прямоугольник: скругленные углы 36">
              <a:extLst>
                <a:ext uri="{FF2B5EF4-FFF2-40B4-BE49-F238E27FC236}">
                  <a16:creationId xmlns:a16="http://schemas.microsoft.com/office/drawing/2014/main" id="{34E3C122-DA81-4872-B30D-535DACF869A2}"/>
                </a:ext>
              </a:extLst>
            </p:cNvPr>
            <p:cNvSpPr txBox="1"/>
            <p:nvPr/>
          </p:nvSpPr>
          <p:spPr>
            <a:xfrm>
              <a:off x="6794154" y="5751707"/>
              <a:ext cx="2130281" cy="1033002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Қайтарылғаны-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9447</a:t>
              </a:r>
              <a:r>
                <a:rPr kumimoji="0" lang="kk-K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-9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58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%</a:t>
              </a:r>
              <a:endParaRPr kumimoji="0" lang="kk-KZ" sz="1600" b="1" i="0" u="none" strike="noStrike" kern="1200" cap="none" spc="0" normalizeH="0" baseline="0" noProof="0" dirty="0">
                <a:ln>
                  <a:noFill/>
                </a:ln>
                <a:solidFill>
                  <a:srgbClr val="00458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(9879-97,1%)</a:t>
              </a:r>
            </a:p>
          </p:txBody>
        </p:sp>
      </p:grp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73AAE1FB-D510-41E7-B731-CCBF4E094BDF}"/>
              </a:ext>
            </a:extLst>
          </p:cNvPr>
          <p:cNvSpPr/>
          <p:nvPr/>
        </p:nvSpPr>
        <p:spPr>
          <a:xfrm>
            <a:off x="2918862" y="2184935"/>
            <a:ext cx="161222" cy="4620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BF008D9B-6293-49A4-92AC-BF1593A992B2}"/>
              </a:ext>
            </a:extLst>
          </p:cNvPr>
          <p:cNvSpPr/>
          <p:nvPr/>
        </p:nvSpPr>
        <p:spPr>
          <a:xfrm>
            <a:off x="2964581" y="4610501"/>
            <a:ext cx="163630" cy="481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изогнутая 9">
            <a:extLst>
              <a:ext uri="{FF2B5EF4-FFF2-40B4-BE49-F238E27FC236}">
                <a16:creationId xmlns:a16="http://schemas.microsoft.com/office/drawing/2014/main" id="{150E9F6B-80B9-4388-92B5-28EBE4B9749A}"/>
              </a:ext>
            </a:extLst>
          </p:cNvPr>
          <p:cNvSpPr/>
          <p:nvPr/>
        </p:nvSpPr>
        <p:spPr>
          <a:xfrm>
            <a:off x="4697128" y="1963553"/>
            <a:ext cx="317634" cy="66414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10">
            <a:extLst>
              <a:ext uri="{FF2B5EF4-FFF2-40B4-BE49-F238E27FC236}">
                <a16:creationId xmlns:a16="http://schemas.microsoft.com/office/drawing/2014/main" id="{817C0631-5B08-47DD-A6B5-7FC0DFACC70D}"/>
              </a:ext>
            </a:extLst>
          </p:cNvPr>
          <p:cNvSpPr/>
          <p:nvPr/>
        </p:nvSpPr>
        <p:spPr>
          <a:xfrm rot="10800000" flipH="1">
            <a:off x="4706754" y="4639377"/>
            <a:ext cx="269507" cy="7411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" name="Стрелка: изогнутая 105">
            <a:extLst>
              <a:ext uri="{FF2B5EF4-FFF2-40B4-BE49-F238E27FC236}">
                <a16:creationId xmlns:a16="http://schemas.microsoft.com/office/drawing/2014/main" id="{DCF24A78-A1E5-4062-BE0E-1DC062A6DD56}"/>
              </a:ext>
            </a:extLst>
          </p:cNvPr>
          <p:cNvSpPr/>
          <p:nvPr/>
        </p:nvSpPr>
        <p:spPr>
          <a:xfrm>
            <a:off x="6177815" y="4514248"/>
            <a:ext cx="1511166" cy="575913"/>
          </a:xfrm>
          <a:prstGeom prst="bentArrow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изогнутая вверх 13">
            <a:extLst>
              <a:ext uri="{FF2B5EF4-FFF2-40B4-BE49-F238E27FC236}">
                <a16:creationId xmlns:a16="http://schemas.microsoft.com/office/drawing/2014/main" id="{B9DF6C6A-8B63-49A9-A27B-BD852E5F86A6}"/>
              </a:ext>
            </a:extLst>
          </p:cNvPr>
          <p:cNvSpPr/>
          <p:nvPr/>
        </p:nvSpPr>
        <p:spPr>
          <a:xfrm>
            <a:off x="6660683" y="6285297"/>
            <a:ext cx="2233060" cy="572703"/>
          </a:xfrm>
          <a:prstGeom prst="curvedUpArrow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id="{701D1058-8132-48C4-9889-6C13DE2C19BB}"/>
              </a:ext>
            </a:extLst>
          </p:cNvPr>
          <p:cNvSpPr/>
          <p:nvPr/>
        </p:nvSpPr>
        <p:spPr>
          <a:xfrm rot="10800000" flipH="1">
            <a:off x="6227544" y="2290812"/>
            <a:ext cx="1463041" cy="481264"/>
          </a:xfrm>
          <a:prstGeom prst="bentArrow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трелка: изогнутая вниз 2">
            <a:extLst>
              <a:ext uri="{FF2B5EF4-FFF2-40B4-BE49-F238E27FC236}">
                <a16:creationId xmlns:a16="http://schemas.microsoft.com/office/drawing/2014/main" id="{883C0621-C8E6-429C-92FC-CF46A26036CF}"/>
              </a:ext>
            </a:extLst>
          </p:cNvPr>
          <p:cNvSpPr/>
          <p:nvPr/>
        </p:nvSpPr>
        <p:spPr>
          <a:xfrm rot="20088505">
            <a:off x="5910539" y="393699"/>
            <a:ext cx="2044541" cy="486014"/>
          </a:xfrm>
          <a:prstGeom prst="curvedDownArrow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1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4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87F6E84-4CD8-44EA-916A-BD55407F6E08}"/>
              </a:ext>
            </a:extLst>
          </p:cNvPr>
          <p:cNvSpPr txBox="1">
            <a:spLocks/>
          </p:cNvSpPr>
          <p:nvPr/>
        </p:nvSpPr>
        <p:spPr bwMode="black">
          <a:xfrm>
            <a:off x="1069392" y="443527"/>
            <a:ext cx="10297144" cy="1143000"/>
          </a:xfrm>
          <a:prstGeom prst="rect">
            <a:avLst/>
          </a:prstGeom>
          <a:gradFill>
            <a:gsLst>
              <a:gs pos="0">
                <a:schemeClr val="accent1">
                  <a:alpha val="33000"/>
                  <a:lumMod val="95000"/>
                  <a:lumOff val="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all" spc="0" normalizeH="0" baseline="0" noProof="0" dirty="0">
                <a:ln w="9000" cmpd="sng">
                  <a:solidFill>
                    <a:srgbClr val="00458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254000">
                    <a:schemeClr val="bg1">
                      <a:alpha val="39000"/>
                    </a:scheme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Қабылданбаған науқастарға </a:t>
            </a:r>
            <a:br>
              <a:rPr kumimoji="0" lang="ru-RU" sz="3200" b="1" i="1" u="none" strike="noStrike" kern="0" cap="all" spc="0" normalizeH="0" baseline="0" noProof="0" dirty="0">
                <a:ln w="9000" cmpd="sng">
                  <a:solidFill>
                    <a:srgbClr val="00458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254000">
                    <a:schemeClr val="bg1">
                      <a:alpha val="39000"/>
                    </a:scheme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1" u="none" strike="noStrike" kern="0" cap="all" spc="0" normalizeH="0" baseline="0" noProof="0" dirty="0">
                <a:ln w="9000" cmpd="sng">
                  <a:solidFill>
                    <a:srgbClr val="00458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254000">
                    <a:schemeClr val="bg1">
                      <a:alpha val="39000"/>
                    </a:scheme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жұмсалған шығын</a:t>
            </a:r>
            <a:endParaRPr kumimoji="0" lang="ru-RU" sz="5400" b="1" i="0" u="none" strike="noStrike" kern="0" cap="all" spc="0" normalizeH="0" baseline="0" noProof="0" dirty="0">
              <a:ln w="9000" cmpd="sng">
                <a:solidFill>
                  <a:srgbClr val="00458B">
                    <a:shade val="50000"/>
                    <a:satMod val="120000"/>
                  </a:srgbClr>
                </a:solidFill>
                <a:prstDash val="solid"/>
              </a:ln>
              <a:solidFill>
                <a:schemeClr val="tx1"/>
              </a:solidFill>
              <a:effectLst>
                <a:glow rad="254000">
                  <a:schemeClr val="bg1">
                    <a:alpha val="39000"/>
                  </a:schemeClr>
                </a:glow>
                <a:reflection blurRad="12700" stA="28000" endPos="45000" dist="1000" dir="5400000" sy="-100000" algn="bl" rotWithShape="0"/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8" name="Содержимое 4">
            <a:extLst>
              <a:ext uri="{FF2B5EF4-FFF2-40B4-BE49-F238E27FC236}">
                <a16:creationId xmlns:a16="http://schemas.microsoft.com/office/drawing/2014/main" id="{2E19F5E3-FF35-4F11-914B-B52AECF5EB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795624"/>
              </p:ext>
            </p:extLst>
          </p:nvPr>
        </p:nvGraphicFramePr>
        <p:xfrm>
          <a:off x="641399" y="1974949"/>
          <a:ext cx="10889668" cy="2957604"/>
        </p:xfrm>
        <a:graphic>
          <a:graphicData uri="http://schemas.openxmlformats.org/drawingml/2006/table">
            <a:tbl>
              <a:tblPr firstRow="1" bandRow="1"/>
              <a:tblGrid>
                <a:gridCol w="133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4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7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7624">
                  <a:extLst>
                    <a:ext uri="{9D8B030D-6E8A-4147-A177-3AD203B41FA5}">
                      <a16:colId xmlns:a16="http://schemas.microsoft.com/office/drawing/2014/main" val="4084491390"/>
                    </a:ext>
                  </a:extLst>
                </a:gridCol>
                <a:gridCol w="1751798">
                  <a:extLst>
                    <a:ext uri="{9D8B030D-6E8A-4147-A177-3AD203B41FA5}">
                      <a16:colId xmlns:a16="http://schemas.microsoft.com/office/drawing/2014/main" val="1203334008"/>
                    </a:ext>
                  </a:extLst>
                </a:gridCol>
              </a:tblGrid>
              <a:tr h="845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b="1" dirty="0">
                          <a:latin typeface="Times New Roman" pitchFamily="18" charset="0"/>
                          <a:cs typeface="Times New Roman" pitchFamily="18" charset="0"/>
                        </a:rPr>
                        <a:t>Жалпы саны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52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b="1" dirty="0">
                          <a:latin typeface="Times New Roman" pitchFamily="18" charset="0"/>
                          <a:cs typeface="Times New Roman" pitchFamily="18" charset="0"/>
                        </a:rPr>
                        <a:t>Барлық қызметтер саны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52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kk-KZ" b="1" dirty="0">
                          <a:latin typeface="Times New Roman" pitchFamily="18" charset="0"/>
                          <a:cs typeface="Times New Roman" pitchFamily="18" charset="0"/>
                        </a:rPr>
                        <a:t>Жұмсалған қаражат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52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kk-KZ" b="1" dirty="0"/>
                    </a:p>
                    <a:p>
                      <a:pPr algn="ctr"/>
                      <a:r>
                        <a:rPr lang="kk-KZ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Төленгені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52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Төлен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</a:t>
                      </a:r>
                      <a:r>
                        <a:rPr lang="kk-KZ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гені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52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  <a:alpha val="6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kk-KZ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22 305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44 610 320 </a:t>
                      </a:r>
                      <a:r>
                        <a:rPr lang="kk-KZ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</a:t>
                      </a:r>
                      <a:endParaRPr lang="en-US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8 554 573,17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sz="1600" b="1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тг-19,2% </a:t>
                      </a:r>
                      <a:endParaRPr lang="ru-RU" sz="1600" b="1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b="1" dirty="0">
                        <a:solidFill>
                          <a:schemeClr val="accent4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36 055 747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kk-KZ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2020ж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kk-KZ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7508</a:t>
                      </a:r>
                      <a:endParaRPr lang="ru-RU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kk-KZ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18 770</a:t>
                      </a:r>
                      <a:endParaRPr lang="ru-RU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32 394 577 </a:t>
                      </a:r>
                      <a:r>
                        <a:rPr lang="ru-RU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</a:t>
                      </a:r>
                      <a:endParaRPr lang="kk-KZ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32 394 577 </a:t>
                      </a:r>
                      <a:r>
                        <a:rPr lang="ru-RU" sz="1600" b="1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b="1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6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01AE9F-78EB-4481-9CE3-F2D18E615828}"/>
              </a:ext>
            </a:extLst>
          </p:cNvPr>
          <p:cNvSpPr txBox="1"/>
          <p:nvPr/>
        </p:nvSpPr>
        <p:spPr>
          <a:xfrm>
            <a:off x="1542933" y="5161460"/>
            <a:ext cx="8784976" cy="1323439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kk-KZ" sz="2000" b="1" dirty="0">
                <a:solidFill>
                  <a:schemeClr val="tx1">
                    <a:alpha val="96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Бұл бағдарламамен аурухана 3 жыл жұмыс жасады. 2019 жылдың тамыз айынан бастап кеткен шығынның ақысы төлене бастады,</a:t>
            </a:r>
            <a:r>
              <a:rPr lang="en-US" sz="2000" b="1" dirty="0">
                <a:solidFill>
                  <a:schemeClr val="tx1">
                    <a:alpha val="96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>
                <a:solidFill>
                  <a:schemeClr val="tx1">
                    <a:alpha val="96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бірақ тек мамандардың кеңесіне ғана төленді</a:t>
            </a:r>
            <a:r>
              <a:rPr lang="en-US" sz="2000" b="1" dirty="0">
                <a:solidFill>
                  <a:schemeClr val="tx1">
                    <a:alpha val="96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kk-KZ" sz="2000" b="1" dirty="0">
                <a:solidFill>
                  <a:schemeClr val="tx1">
                    <a:alpha val="96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басқа қызметтердің ақысы төленген жоқ. 4 айда 5134 науқасқа төленген қаражат-8 554 573,17тг-19,2% төленді.</a:t>
            </a:r>
            <a:endParaRPr lang="ru-RU" sz="2000" b="1" dirty="0">
              <a:solidFill>
                <a:schemeClr val="tx1">
                  <a:alpha val="96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3">
            <a:extLst>
              <a:ext uri="{FF2B5EF4-FFF2-40B4-BE49-F238E27FC236}">
                <a16:creationId xmlns:a16="http://schemas.microsoft.com/office/drawing/2014/main" id="{F0F4CE8A-6B98-42EB-84F4-84C817224E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407843"/>
              </p:ext>
            </p:extLst>
          </p:nvPr>
        </p:nvGraphicFramePr>
        <p:xfrm>
          <a:off x="1488617" y="1105131"/>
          <a:ext cx="8676456" cy="5118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355">
                <a:tc>
                  <a:txBody>
                    <a:bodyPr/>
                    <a:lstStyle/>
                    <a:p>
                      <a:endParaRPr lang="ru-RU" dirty="0"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2019ж</a:t>
                      </a:r>
                      <a:endParaRPr lang="ru-RU" sz="24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2020ж</a:t>
                      </a:r>
                      <a:endParaRPr lang="ru-RU" sz="2400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Барлық жолданған науқастар саны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2413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1745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Жатқызылған науқастар саны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2196-91,1%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1521-87,2%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Кейін қайтарылған науқастар саны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217-8,9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224-12,8%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Амбулаторлық</a:t>
                      </a:r>
                      <a:r>
                        <a:rPr lang="kk-KZ" sz="1600" b="1" baseline="0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емдеу қажет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64-29,4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20-8,9%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Науқастың</a:t>
                      </a:r>
                      <a:r>
                        <a:rPr lang="kk-KZ" sz="1600" b="1" baseline="0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жазбаша бас тартуы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32-14,7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40-17,8%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Толық</a:t>
                      </a:r>
                      <a:r>
                        <a:rPr lang="kk-KZ" sz="1600" b="1" baseline="0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тексерілмегені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8-3,6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5-2,2%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Профильдік емес науқастар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41-18,8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29-12,9%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Бағдарламаға қате енгізілгендер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16-7,3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74-33%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Жатуға келмегені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12-5,5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19-8,5%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778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Шұғыл</a:t>
                      </a:r>
                      <a:r>
                        <a:rPr lang="kk-KZ" sz="1600" b="1" baseline="0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ауруханаға жатқызылғаны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35-16,1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24-10,7%</a:t>
                      </a:r>
                      <a:endParaRPr lang="ru-RU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3435"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Ауруханаға</a:t>
                      </a:r>
                      <a:r>
                        <a:rPr lang="kk-KZ" sz="1600" b="1" baseline="0" dirty="0">
                          <a:solidFill>
                            <a:srgbClr val="00206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жатқызу кезінде қарсы көрсеткіштердің болуы</a:t>
                      </a:r>
                      <a:endParaRPr lang="ru-RU" sz="1600" b="1" dirty="0">
                        <a:solidFill>
                          <a:srgbClr val="00206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4-1,8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%</a:t>
                      </a:r>
                      <a:endParaRPr lang="kk-KZ" b="1" dirty="0">
                        <a:solidFill>
                          <a:srgbClr val="FF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b="1" dirty="0">
                          <a:solidFill>
                            <a:srgbClr val="FF0000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</a:rPr>
                        <a:t>12-5,3%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0EBE44B-C412-45ED-84D9-5CC952216A83}"/>
              </a:ext>
            </a:extLst>
          </p:cNvPr>
          <p:cNvSpPr txBox="1">
            <a:spLocks/>
          </p:cNvSpPr>
          <p:nvPr/>
        </p:nvSpPr>
        <p:spPr>
          <a:xfrm>
            <a:off x="1713472" y="423513"/>
            <a:ext cx="8291264" cy="616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/>
                  </a:glow>
                  <a:innerShdw blurRad="63500" dist="50800" dir="13500000">
                    <a:srgbClr val="FFC000">
                      <a:alpha val="50000"/>
                    </a:srgb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Емдеуге жат</a:t>
            </a:r>
            <a:r>
              <a:rPr kumimoji="0" lang="kk-KZ" sz="2400" b="1" i="0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/>
                  </a:glow>
                  <a:innerShdw blurRad="63500" dist="50800" dir="13500000">
                    <a:srgbClr val="FFC000">
                      <a:alpha val="50000"/>
                    </a:srgb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қ</a:t>
            </a:r>
            <a:r>
              <a:rPr kumimoji="0" lang="ru-RU" sz="2400" b="1" i="0" u="none" strike="noStrike" kern="1200" cap="all" spc="0" normalizeH="0" baseline="0" noProof="0" dirty="0">
                <a:ln w="9000" cmpd="sng">
                  <a:solidFill>
                    <a:srgbClr val="B77BB4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/>
                  </a:glow>
                  <a:innerShdw blurRad="63500" dist="50800" dir="13500000">
                    <a:srgbClr val="FFC000">
                      <a:alpha val="50000"/>
                    </a:srgbClr>
                  </a:innerShdw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ызу порталының жұмысы</a:t>
            </a:r>
            <a:endParaRPr kumimoji="0" lang="ru-RU" sz="4400" b="0" i="0" u="none" strike="noStrike" kern="1200" cap="all" spc="0" normalizeH="0" baseline="0" noProof="0" dirty="0">
              <a:ln w="9000" cmpd="sng">
                <a:solidFill>
                  <a:srgbClr val="B77BB4">
                    <a:shade val="50000"/>
                    <a:satMod val="12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bg1"/>
                </a:glow>
                <a:innerShdw blurRad="63500" dist="50800" dir="13500000">
                  <a:srgbClr val="FFC000">
                    <a:alpha val="50000"/>
                  </a:srgbClr>
                </a:innerShdw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4418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2">
  <a:themeElements>
    <a:clrScheme name="Default Design 2">
      <a:dk1>
        <a:srgbClr val="0052A4"/>
      </a:dk1>
      <a:lt1>
        <a:srgbClr val="FFFFFF"/>
      </a:lt1>
      <a:dk2>
        <a:srgbClr val="DBEFF9"/>
      </a:dk2>
      <a:lt2>
        <a:srgbClr val="808080"/>
      </a:lt2>
      <a:accent1>
        <a:srgbClr val="5A87BE"/>
      </a:accent1>
      <a:accent2>
        <a:srgbClr val="DC5270"/>
      </a:accent2>
      <a:accent3>
        <a:srgbClr val="FFFFFF"/>
      </a:accent3>
      <a:accent4>
        <a:srgbClr val="00458B"/>
      </a:accent4>
      <a:accent5>
        <a:srgbClr val="B5C3DB"/>
      </a:accent5>
      <a:accent6>
        <a:srgbClr val="C74965"/>
      </a:accent6>
      <a:hlink>
        <a:srgbClr val="53B630"/>
      </a:hlink>
      <a:folHlink>
        <a:srgbClr val="D45F4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CFF"/>
        </a:solidFill>
        <a:ln>
          <a:solidFill>
            <a:srgbClr val="00CCFF"/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isometricOffAxis2Top"/>
          <a:lightRig rig="balanced" dir="t"/>
        </a:scene3d>
        <a:sp3d extrusionH="3810000">
          <a:bevelT w="38100" h="3810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2E3038"/>
        </a:dk1>
        <a:lt1>
          <a:srgbClr val="FFFFFF"/>
        </a:lt1>
        <a:dk2>
          <a:srgbClr val="DDDDDD"/>
        </a:dk2>
        <a:lt2>
          <a:srgbClr val="808080"/>
        </a:lt2>
        <a:accent1>
          <a:srgbClr val="5ECC4C"/>
        </a:accent1>
        <a:accent2>
          <a:srgbClr val="DE4A98"/>
        </a:accent2>
        <a:accent3>
          <a:srgbClr val="FFFFFF"/>
        </a:accent3>
        <a:accent4>
          <a:srgbClr val="26272E"/>
        </a:accent4>
        <a:accent5>
          <a:srgbClr val="B6E2B2"/>
        </a:accent5>
        <a:accent6>
          <a:srgbClr val="C94289"/>
        </a:accent6>
        <a:hlink>
          <a:srgbClr val="B89642"/>
        </a:hlink>
        <a:folHlink>
          <a:srgbClr val="4EA4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52A4"/>
        </a:dk1>
        <a:lt1>
          <a:srgbClr val="FFFFFF"/>
        </a:lt1>
        <a:dk2>
          <a:srgbClr val="DBEFF9"/>
        </a:dk2>
        <a:lt2>
          <a:srgbClr val="808080"/>
        </a:lt2>
        <a:accent1>
          <a:srgbClr val="5A87BE"/>
        </a:accent1>
        <a:accent2>
          <a:srgbClr val="DC5270"/>
        </a:accent2>
        <a:accent3>
          <a:srgbClr val="FFFFFF"/>
        </a:accent3>
        <a:accent4>
          <a:srgbClr val="00458B"/>
        </a:accent4>
        <a:accent5>
          <a:srgbClr val="B5C3DB"/>
        </a:accent5>
        <a:accent6>
          <a:srgbClr val="C74965"/>
        </a:accent6>
        <a:hlink>
          <a:srgbClr val="53B630"/>
        </a:hlink>
        <a:folHlink>
          <a:srgbClr val="D45F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5218F"/>
        </a:dk1>
        <a:lt1>
          <a:srgbClr val="FFFFFF"/>
        </a:lt1>
        <a:dk2>
          <a:srgbClr val="F9DBF3"/>
        </a:dk2>
        <a:lt2>
          <a:srgbClr val="808080"/>
        </a:lt2>
        <a:accent1>
          <a:srgbClr val="9461CD"/>
        </a:accent1>
        <a:accent2>
          <a:srgbClr val="4E8DDA"/>
        </a:accent2>
        <a:accent3>
          <a:srgbClr val="FFFFFF"/>
        </a:accent3>
        <a:accent4>
          <a:srgbClr val="711B79"/>
        </a:accent4>
        <a:accent5>
          <a:srgbClr val="C8B7E3"/>
        </a:accent5>
        <a:accent6>
          <a:srgbClr val="467FC5"/>
        </a:accent6>
        <a:hlink>
          <a:srgbClr val="3FBB83"/>
        </a:hlink>
        <a:folHlink>
          <a:srgbClr val="C98C4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оставная">
    <a:dk1>
      <a:sysClr val="windowText" lastClr="000000"/>
    </a:dk1>
    <a:lt1>
      <a:sysClr val="window" lastClr="FFFFFF"/>
    </a:lt1>
    <a:dk2>
      <a:srgbClr val="5B6973"/>
    </a:dk2>
    <a:lt2>
      <a:srgbClr val="E7ECED"/>
    </a:lt2>
    <a:accent1>
      <a:srgbClr val="98C723"/>
    </a:accent1>
    <a:accent2>
      <a:srgbClr val="59B0B9"/>
    </a:accent2>
    <a:accent3>
      <a:srgbClr val="DEAE00"/>
    </a:accent3>
    <a:accent4>
      <a:srgbClr val="B77BB4"/>
    </a:accent4>
    <a:accent5>
      <a:srgbClr val="E0773C"/>
    </a:accent5>
    <a:accent6>
      <a:srgbClr val="A98D63"/>
    </a:accent6>
    <a:hlink>
      <a:srgbClr val="26CBEC"/>
    </a:hlink>
    <a:folHlink>
      <a:srgbClr val="598C8C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1943</Words>
  <Application>Microsoft Office PowerPoint</Application>
  <PresentationFormat>Широкоэкранный</PresentationFormat>
  <Paragraphs>848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Symbol</vt:lpstr>
      <vt:lpstr>Times New Roman</vt:lpstr>
      <vt:lpstr>Verdana</vt:lpstr>
      <vt:lpstr>Wingdings</vt:lpstr>
      <vt:lpstr>Тема Office</vt:lpstr>
      <vt:lpstr>132</vt:lpstr>
      <vt:lpstr>Презентация PowerPoint</vt:lpstr>
      <vt:lpstr>Презентация PowerPoint</vt:lpstr>
      <vt:lpstr>Презентация PowerPoint</vt:lpstr>
      <vt:lpstr>Презентация PowerPoint</vt:lpstr>
      <vt:lpstr>Санаты бар орта буын  қызметкерлер саны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Ауруханада жасалатын күрделі оталар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Карантиндік, провизорлық, инфекциялық стационарда Covid-19 инфекциясымен ауруханада 1434 науқас емделіп шықты. 218-і қайтыс болды. </vt:lpstr>
      <vt:lpstr>Медициналық көмекке ақы төлеу  комитетінен қаржыландыру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EXODUS</dc:creator>
  <cp:lastModifiedBy>Пользователь</cp:lastModifiedBy>
  <cp:revision>106</cp:revision>
  <dcterms:created xsi:type="dcterms:W3CDTF">2021-02-06T16:43:58Z</dcterms:created>
  <dcterms:modified xsi:type="dcterms:W3CDTF">2021-02-09T11:36:36Z</dcterms:modified>
</cp:coreProperties>
</file>